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6"/>
  </p:notesMasterIdLst>
  <p:sldIdLst>
    <p:sldId id="301" r:id="rId6"/>
    <p:sldId id="343" r:id="rId7"/>
    <p:sldId id="283" r:id="rId8"/>
    <p:sldId id="328" r:id="rId9"/>
    <p:sldId id="309" r:id="rId10"/>
    <p:sldId id="292" r:id="rId11"/>
    <p:sldId id="310" r:id="rId12"/>
    <p:sldId id="335" r:id="rId13"/>
    <p:sldId id="344" r:id="rId14"/>
    <p:sldId id="278" r:id="rId15"/>
    <p:sldId id="316" r:id="rId16"/>
    <p:sldId id="345" r:id="rId17"/>
    <p:sldId id="331" r:id="rId18"/>
    <p:sldId id="333" r:id="rId19"/>
    <p:sldId id="290" r:id="rId20"/>
    <p:sldId id="267" r:id="rId21"/>
    <p:sldId id="337" r:id="rId22"/>
    <p:sldId id="346" r:id="rId23"/>
    <p:sldId id="321" r:id="rId24"/>
    <p:sldId id="312" r:id="rId25"/>
    <p:sldId id="338" r:id="rId26"/>
    <p:sldId id="293" r:id="rId27"/>
    <p:sldId id="339" r:id="rId28"/>
    <p:sldId id="322" r:id="rId29"/>
    <p:sldId id="323" r:id="rId30"/>
    <p:sldId id="326" r:id="rId31"/>
    <p:sldId id="329" r:id="rId32"/>
    <p:sldId id="297" r:id="rId33"/>
    <p:sldId id="334" r:id="rId34"/>
    <p:sldId id="29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E3E3"/>
    <a:srgbClr val="DEDEDE"/>
    <a:srgbClr val="E9E9E9"/>
    <a:srgbClr val="F4F4F4"/>
    <a:srgbClr val="F1D2C8"/>
    <a:srgbClr val="4F88BB"/>
    <a:srgbClr val="5B9BD5"/>
    <a:srgbClr val="F7EAE6"/>
    <a:srgbClr val="F3E0DA"/>
    <a:srgbClr val="E58E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5" autoAdjust="0"/>
    <p:restoredTop sz="78919" autoAdjust="0"/>
  </p:normalViewPr>
  <p:slideViewPr>
    <p:cSldViewPr snapToGrid="0">
      <p:cViewPr varScale="1">
        <p:scale>
          <a:sx n="88" d="100"/>
          <a:sy n="88" d="100"/>
        </p:scale>
        <p:origin x="1398" y="90"/>
      </p:cViewPr>
      <p:guideLst>
        <p:guide orient="horz" pos="2251"/>
        <p:guide pos="3908"/>
      </p:guideLst>
    </p:cSldViewPr>
  </p:slideViewPr>
  <p:notesTextViewPr>
    <p:cViewPr>
      <p:scale>
        <a:sx n="1" d="1"/>
        <a:sy n="1" d="1"/>
      </p:scale>
      <p:origin x="0" y="-3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审核分级</a:t>
            </a:r>
            <a:r>
              <a:rPr lang="zh-CN" altLang="en-US" dirty="0" smtClean="0"/>
              <a:t>的基本要求</a:t>
            </a:r>
            <a:r>
              <a:rPr lang="zh-CN" altLang="en-US" dirty="0" smtClean="0"/>
              <a:t>明确了之后，需要考虑就是如何分级，或者说分级的标准是什么？</a:t>
            </a:r>
            <a:endParaRPr lang="en-US" altLang="zh-CN" dirty="0" smtClean="0"/>
          </a:p>
          <a:p>
            <a:endParaRPr lang="en-US" altLang="zh-CN" dirty="0" smtClean="0"/>
          </a:p>
          <a:p>
            <a:r>
              <a:rPr lang="zh-CN" altLang="en-US" dirty="0" smtClean="0"/>
              <a:t>其实这个问题更偏向业务，我了解整体的业务内容，但是对于整个广告产品的认识还是比较浅显的，所以，我主动联系我们的产品与运营人员进行讨论，</a:t>
            </a:r>
            <a:r>
              <a:rPr lang="zh-CN" altLang="en-US" dirty="0" smtClean="0"/>
              <a:t>最终共同决定</a:t>
            </a:r>
            <a:r>
              <a:rPr lang="zh-CN" altLang="en-US" dirty="0" smtClean="0"/>
              <a:t>了上述的产品分级模型。</a:t>
            </a:r>
            <a:endParaRPr lang="en-US" altLang="zh-CN" dirty="0" smtClean="0"/>
          </a:p>
          <a:p>
            <a:endParaRPr lang="en-US" altLang="zh-CN" dirty="0" smtClean="0"/>
          </a:p>
          <a:p>
            <a:r>
              <a:rPr lang="zh-CN" altLang="en-US" dirty="0" smtClean="0"/>
              <a:t>我们主要是从商家的维度和产品的维度，对审核消息进行分级处理</a:t>
            </a:r>
            <a:endParaRPr lang="en-US" altLang="zh-CN" dirty="0" smtClean="0"/>
          </a:p>
          <a:p>
            <a:r>
              <a:rPr lang="en-US" altLang="zh-CN" baseline="0" dirty="0" smtClean="0"/>
              <a:t>1.  </a:t>
            </a:r>
            <a:r>
              <a:rPr lang="zh-CN" altLang="en-US" baseline="0" dirty="0" smtClean="0"/>
              <a:t>商家的维度来看，主要的衡量指标有，客户大盘的消耗情况，客户类型、以往的历史审核记录通过率，以及网站违规处罚扣分的情况</a:t>
            </a:r>
            <a:endParaRPr lang="en-US" altLang="zh-CN" baseline="0" dirty="0" smtClean="0"/>
          </a:p>
          <a:p>
            <a:pPr marL="0" indent="0">
              <a:buNone/>
            </a:pPr>
            <a:r>
              <a:rPr lang="en-US" altLang="zh-CN" baseline="0" dirty="0" smtClean="0"/>
              <a:t>2.  </a:t>
            </a:r>
            <a:r>
              <a:rPr lang="zh-CN" altLang="en-US" baseline="0" dirty="0" smtClean="0"/>
              <a:t>产品的维度，对于按时付费模型的</a:t>
            </a:r>
            <a:r>
              <a:rPr lang="en-US" altLang="zh-CN" baseline="0" dirty="0" smtClean="0"/>
              <a:t>CPT</a:t>
            </a:r>
            <a:r>
              <a:rPr lang="zh-CN" altLang="en-US" baseline="0" dirty="0" smtClean="0"/>
              <a:t>和基于点击的</a:t>
            </a:r>
            <a:r>
              <a:rPr lang="en-US" altLang="zh-CN" baseline="0" dirty="0" smtClean="0"/>
              <a:t>CPC</a:t>
            </a:r>
            <a:r>
              <a:rPr lang="zh-CN" altLang="en-US" baseline="0" dirty="0" smtClean="0"/>
              <a:t>，可以给</a:t>
            </a:r>
            <a:r>
              <a:rPr lang="en-US" altLang="zh-CN" baseline="0" dirty="0" smtClean="0"/>
              <a:t>CPT</a:t>
            </a:r>
            <a:r>
              <a:rPr lang="zh-CN" altLang="en-US" baseline="0" dirty="0" smtClean="0"/>
              <a:t>更高的优先级，而风险方面，一方面是行业风险，对于高危类目的商品，我们需要给其更高的处理优先级，用来降低网站潜在的法务风险，而另一个方面，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6875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 </a:t>
            </a:r>
            <a:r>
              <a:rPr lang="zh-CN" altLang="en-US" dirty="0" smtClean="0"/>
              <a:t>分级信息散落在整个审核链路上</a:t>
            </a:r>
            <a:endParaRPr lang="en-US" altLang="zh-CN" dirty="0" smtClean="0"/>
          </a:p>
          <a:p>
            <a:r>
              <a:rPr lang="en-US" altLang="zh-CN" dirty="0" smtClean="0"/>
              <a:t>2. </a:t>
            </a:r>
            <a:r>
              <a:rPr lang="zh-CN" altLang="en-US" dirty="0" smtClean="0"/>
              <a:t>分级打标生成人审工单的时候，可以意味着是整个审核的末尾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，然后到审核链路，整体链路中间断掉了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12</a:t>
            </a:fld>
            <a:endParaRPr lang="zh-CN" altLang="en-US"/>
          </a:p>
        </p:txBody>
      </p:sp>
    </p:spTree>
    <p:extLst>
      <p:ext uri="{BB962C8B-B14F-4D97-AF65-F5344CB8AC3E}">
        <p14:creationId xmlns:p14="http://schemas.microsoft.com/office/powerpoint/2010/main" val="362225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550037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24487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饥饿问题：既然有优先级，那就需要考虑饥饿的问题，这里，程序是通过将各个优先级覆盖，保证人工审核，申请工单时，高低优先级的工单会按照比例派（</a:t>
            </a:r>
            <a:r>
              <a:rPr lang="en-US" altLang="zh-CN" dirty="0" smtClean="0"/>
              <a:t>6:3:1</a:t>
            </a:r>
            <a:r>
              <a:rPr lang="zh-CN" altLang="en-US" dirty="0" smtClean="0"/>
              <a:t>）发给审核人员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模型效果：通过算法改进分级模型，而不是手动配置权重的方式进行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17</a:t>
            </a:fld>
            <a:endParaRPr lang="zh-CN" altLang="en-US"/>
          </a:p>
        </p:txBody>
      </p:sp>
    </p:spTree>
    <p:extLst>
      <p:ext uri="{BB962C8B-B14F-4D97-AF65-F5344CB8AC3E}">
        <p14:creationId xmlns:p14="http://schemas.microsoft.com/office/powerpoint/2010/main" val="94778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3242561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r>
              <a:rPr lang="zh-CN" altLang="en-US" baseline="0" dirty="0" smtClean="0"/>
              <a:t>对审核中心做功能保障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211657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20</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300334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0655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后，会垃圾回收</a:t>
            </a:r>
            <a:endParaRPr lang="en-US" altLang="zh-CN" dirty="0" smtClean="0"/>
          </a:p>
          <a:p>
            <a:endParaRPr lang="en-US" altLang="zh-CN" dirty="0" smtClean="0"/>
          </a:p>
          <a:p>
            <a:r>
              <a:rPr lang="en-US" altLang="zh-CN" dirty="0" smtClean="0"/>
              <a:t>Class</a:t>
            </a:r>
            <a:r>
              <a:rPr lang="en-US" altLang="zh-CN" baseline="0" dirty="0" smtClean="0"/>
              <a:t> unloading</a:t>
            </a:r>
            <a:r>
              <a:rPr lang="zh-CN" altLang="en-US" baseline="0" dirty="0" smtClean="0"/>
              <a:t>的前提之一是</a:t>
            </a:r>
            <a:endParaRPr lang="en-US" altLang="zh-CN" baseline="0" dirty="0" smtClean="0"/>
          </a:p>
          <a:p>
            <a:r>
              <a:rPr lang="zh-CN" altLang="en-US" baseline="0" dirty="0" smtClean="0"/>
              <a:t>加载它的</a:t>
            </a:r>
            <a:r>
              <a:rPr lang="en-US" altLang="zh-CN" baseline="0" dirty="0" err="1" smtClean="0"/>
              <a:t>ClassLoader</a:t>
            </a:r>
            <a:r>
              <a:rPr lang="zh-CN" altLang="en-US" baseline="0" dirty="0" smtClean="0"/>
              <a:t>被</a:t>
            </a:r>
            <a:r>
              <a:rPr lang="en-US" altLang="zh-CN" baseline="0" dirty="0" smtClean="0"/>
              <a:t>GC</a:t>
            </a:r>
            <a:r>
              <a:rPr lang="zh-CN" altLang="en-US" baseline="0" dirty="0" smtClean="0"/>
              <a:t>了，（</a:t>
            </a:r>
            <a:r>
              <a:rPr lang="en-US" altLang="zh-CN" baseline="0" dirty="0" err="1" smtClean="0"/>
              <a:t>classloader</a:t>
            </a:r>
            <a:r>
              <a:rPr lang="zh-CN" altLang="en-US" baseline="0" dirty="0" smtClean="0"/>
              <a:t>通过容器保存加载过的</a:t>
            </a:r>
            <a:r>
              <a:rPr lang="en-US" altLang="zh-CN" baseline="0" dirty="0" smtClean="0"/>
              <a:t>class</a:t>
            </a:r>
            <a:r>
              <a:rPr lang="zh-CN" altLang="en-US" baseline="0" smtClean="0"/>
              <a:t>结构对象）</a:t>
            </a:r>
            <a:endParaRPr lang="en-US" altLang="zh-CN" dirty="0" smtClean="0"/>
          </a:p>
          <a:p>
            <a:endParaRPr lang="en-US" altLang="zh-CN" dirty="0" smtClean="0"/>
          </a:p>
          <a:p>
            <a:r>
              <a:rPr lang="en-US" altLang="zh-CN" dirty="0" smtClean="0"/>
              <a:t>Aviator</a:t>
            </a:r>
            <a:r>
              <a:rPr lang="zh-CN" altLang="en-US" dirty="0" smtClean="0"/>
              <a:t>技术原理</a:t>
            </a:r>
            <a:endParaRPr lang="en-US" altLang="zh-CN" dirty="0" smtClean="0"/>
          </a:p>
          <a:p>
            <a:r>
              <a:rPr lang="zh-CN" altLang="en-US" dirty="0" smtClean="0"/>
              <a:t>通过</a:t>
            </a:r>
            <a:r>
              <a:rPr lang="en-US" altLang="zh-CN" dirty="0" err="1" smtClean="0"/>
              <a:t>lexer</a:t>
            </a:r>
            <a:r>
              <a:rPr lang="zh-CN" altLang="en-US" dirty="0" smtClean="0"/>
              <a:t>解析器，解析表达式为</a:t>
            </a:r>
            <a:r>
              <a:rPr lang="en-US" altLang="zh-CN" dirty="0" smtClean="0"/>
              <a:t>token</a:t>
            </a:r>
            <a:r>
              <a:rPr lang="zh-CN" altLang="en-US" dirty="0" smtClean="0"/>
              <a:t>流，然后内部给每个表达式生成一个</a:t>
            </a:r>
            <a:r>
              <a:rPr lang="en-US" altLang="zh-CN" dirty="0" err="1" smtClean="0"/>
              <a:t>ASMCodeGenerator</a:t>
            </a:r>
            <a:r>
              <a:rPr lang="zh-CN" altLang="en-US" dirty="0" smtClean="0"/>
              <a:t>，这个</a:t>
            </a:r>
            <a:r>
              <a:rPr lang="en-US" altLang="zh-CN" dirty="0" err="1" smtClean="0"/>
              <a:t>CodeGenerator</a:t>
            </a:r>
            <a:r>
              <a:rPr lang="zh-CN" altLang="en-US" dirty="0" smtClean="0"/>
              <a:t>负责将表达式语法的</a:t>
            </a:r>
            <a:r>
              <a:rPr lang="en-US" altLang="zh-CN" dirty="0" smtClean="0"/>
              <a:t>Token</a:t>
            </a:r>
            <a:r>
              <a:rPr lang="zh-CN" altLang="en-US" dirty="0" smtClean="0"/>
              <a:t>流，转义为虚拟机的字节码</a:t>
            </a:r>
            <a:r>
              <a:rPr lang="en-US" altLang="zh-CN" dirty="0" smtClean="0"/>
              <a:t>(</a:t>
            </a:r>
            <a:r>
              <a:rPr lang="zh-CN" altLang="en-US" dirty="0" smtClean="0"/>
              <a:t>变量与操作符</a:t>
            </a:r>
            <a:r>
              <a:rPr lang="en-US" altLang="zh-CN" dirty="0" smtClean="0"/>
              <a:t>)</a:t>
            </a:r>
            <a:r>
              <a:rPr lang="zh-CN" altLang="en-US" dirty="0" smtClean="0"/>
              <a:t>，方式就是通过</a:t>
            </a:r>
            <a:r>
              <a:rPr lang="en-US" altLang="zh-CN" dirty="0" smtClean="0"/>
              <a:t>ASM</a:t>
            </a:r>
            <a:r>
              <a:rPr lang="zh-CN" altLang="en-US" dirty="0" smtClean="0"/>
              <a:t>的字节码生成功能，</a:t>
            </a:r>
            <a:endParaRPr lang="en-US" altLang="zh-CN" dirty="0" smtClean="0"/>
          </a:p>
          <a:p>
            <a:r>
              <a:rPr lang="zh-CN" altLang="en-US" dirty="0" smtClean="0"/>
              <a:t>最后表达式解析完毕后，通过</a:t>
            </a:r>
            <a:r>
              <a:rPr lang="en-US" altLang="zh-CN" dirty="0" err="1" smtClean="0"/>
              <a:t>classloader</a:t>
            </a:r>
            <a:r>
              <a:rPr lang="zh-CN" altLang="en-US" dirty="0" smtClean="0"/>
              <a:t>加载对应的字节码，同时实例化表达式对象，供后续的传参数调用。</a:t>
            </a:r>
            <a:endParaRPr lang="en-US" altLang="zh-CN" dirty="0" smtClean="0"/>
          </a:p>
          <a:p>
            <a:r>
              <a:rPr lang="zh-CN" altLang="en-US" dirty="0" smtClean="0"/>
              <a:t>而上述的</a:t>
            </a:r>
            <a:r>
              <a:rPr lang="en-US" altLang="zh-CN" dirty="0" smtClean="0"/>
              <a:t>bug</a:t>
            </a:r>
            <a:r>
              <a:rPr lang="zh-CN" altLang="en-US" dirty="0" smtClean="0"/>
              <a:t>则是将生成后的</a:t>
            </a:r>
            <a:r>
              <a:rPr lang="en-US" altLang="zh-CN" dirty="0" smtClean="0"/>
              <a:t>class</a:t>
            </a:r>
            <a:r>
              <a:rPr lang="zh-CN" altLang="en-US" dirty="0" smtClean="0"/>
              <a:t>一直由一个静态的类加载器实例持有，导致了当大量表达式编译后，内存泄漏的情况，因为</a:t>
            </a:r>
            <a:r>
              <a:rPr lang="en-US" altLang="zh-CN" dirty="0" smtClean="0"/>
              <a:t>GC</a:t>
            </a:r>
            <a:r>
              <a:rPr lang="zh-CN" altLang="en-US" dirty="0" smtClean="0"/>
              <a:t>无法回收这部分的垃圾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28</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29</a:t>
            </a:fld>
            <a:endParaRPr lang="zh-CN" altLang="en-US"/>
          </a:p>
        </p:txBody>
      </p:sp>
    </p:spTree>
    <p:extLst>
      <p:ext uri="{BB962C8B-B14F-4D97-AF65-F5344CB8AC3E}">
        <p14:creationId xmlns:p14="http://schemas.microsoft.com/office/powerpoint/2010/main" val="107807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我会先介绍一下我们数字营销平台的业务内容，然后结合我实习期间负责的部分，谈谈其中存在的问题与挑战，</a:t>
            </a:r>
            <a:endParaRPr lang="en-US" altLang="zh-CN" dirty="0" smtClean="0"/>
          </a:p>
          <a:p>
            <a:r>
              <a:rPr lang="zh-CN" altLang="en-US" dirty="0" smtClean="0"/>
              <a:t>在结合平台本身的特性与系统要求的情况下，给出思考后的解决方案，并详细说明其中的设计，</a:t>
            </a:r>
            <a:endParaRPr lang="en-US" altLang="zh-CN" dirty="0" smtClean="0"/>
          </a:p>
          <a:p>
            <a:r>
              <a:rPr lang="zh-CN" altLang="en-US" dirty="0" smtClean="0"/>
              <a:t>最后</a:t>
            </a:r>
            <a:r>
              <a:rPr lang="zh-CN" altLang="en-US" dirty="0" smtClean="0"/>
              <a:t>从业务角度出发，谈一谈自己关于未来发展方面的思考。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30</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a:t>
            </a:r>
            <a:r>
              <a:rPr lang="zh-CN" altLang="en-US" baseline="0" dirty="0" smtClean="0"/>
              <a:t>主旨是广告</a:t>
            </a:r>
            <a:r>
              <a:rPr lang="zh-CN" altLang="en-US" baseline="0" dirty="0" smtClean="0"/>
              <a:t>主通过广告平台，将利益相关的信息发布到相关用户。</a:t>
            </a:r>
            <a:endParaRPr lang="en-US" altLang="zh-CN" dirty="0" smtClean="0"/>
          </a:p>
          <a:p>
            <a:r>
              <a:rPr lang="zh-CN" altLang="en-US" dirty="0" smtClean="0"/>
              <a:t>那作为一个广告平台，它整体的</a:t>
            </a:r>
            <a:r>
              <a:rPr lang="zh-CN" altLang="en-US" dirty="0" smtClean="0"/>
              <a:t>链路就很清晰了：</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如果广告产品通过机器审核无法区分，那我们还有人工审核进行保障。当广告产品审核无误后，系统会将其进行站点投放，这时，互联网的用户对产品进行点击，浏览，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系统会通过广告引擎对点击进行过滤与统计，生成实时与日终的结算，一方面保证了平台的基本利益，另一方面广告主可以对购买的广告产品有效果上的反馈。</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我实习了解的业务系统是广告审核相关的链路，从这里可以看出，广告产品能否成功和快速的投放，取决于产品能否高效地通过审核，</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从这个角度上看，审核中心的效率影响着整个广告平台的效率。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而在实际的问题排查过程中，我发现会有一些客户会反馈，购买平台的产品，修改了标题后，迟迟不能审核通过，而有些是按时计费的产品比如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那么当前主要的任务就是提高审核的时效。在讲解如何提高审核时效之前，</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5</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在详细说明审核时效的问题前，我想先从技术层面介绍一下审核中心的</a:t>
            </a:r>
            <a:r>
              <a:rPr lang="zh-CN" altLang="en-US" dirty="0" smtClean="0"/>
              <a:t>链路结构。</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a:t>
            </a:r>
            <a:r>
              <a:rPr lang="zh-CN" altLang="en-US" dirty="0" smtClean="0"/>
              <a:t>消息中心会通过监听数据库变更的</a:t>
            </a:r>
            <a:r>
              <a:rPr lang="en-US" altLang="zh-CN" dirty="0" smtClean="0"/>
              <a:t>DRC</a:t>
            </a:r>
            <a:r>
              <a:rPr lang="zh-CN" altLang="en-US" dirty="0" smtClean="0"/>
              <a:t>消息，</a:t>
            </a:r>
            <a:r>
              <a:rPr lang="zh-CN" altLang="en-US" dirty="0" smtClean="0"/>
              <a:t>产生具有业务性质的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消息，对审核关注的消息</a:t>
            </a:r>
            <a:r>
              <a:rPr lang="zh-CN" altLang="en-US" dirty="0" smtClean="0"/>
              <a:t>进行审核处理</a:t>
            </a:r>
            <a:r>
              <a:rPr lang="zh-CN" altLang="en-US" dirty="0" smtClean="0"/>
              <a:t>。</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那从上述链路来看，我们可以总结两个特点，一个是整体审核链路通过消息的方式串联</a:t>
            </a:r>
            <a:r>
              <a:rPr lang="zh-CN" altLang="en-US" dirty="0" smtClean="0"/>
              <a:t>起来，大部分链路都是异步处理，</a:t>
            </a:r>
            <a:r>
              <a:rPr lang="zh-CN" altLang="en-US" dirty="0" smtClean="0"/>
              <a:t>另一个</a:t>
            </a:r>
            <a:r>
              <a:rPr lang="zh-CN" altLang="en-US" dirty="0" smtClean="0"/>
              <a:t>是审核中心依赖主站与规则中心。</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那从审核中心的特点来看，审核中心当前存在的问题也就比较好理解了。</a:t>
            </a: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审核工单无差别，外包人员无法获知哪些工单是风险高的，哪些是普通类型的工单，人工审核按照申请时间处理工单</a:t>
            </a:r>
            <a:endParaRPr lang="en-US" altLang="zh-CN" dirty="0" smtClean="0"/>
          </a:p>
          <a:p>
            <a:pPr marL="0" indent="0">
              <a:buNone/>
            </a:pPr>
            <a:r>
              <a:rPr lang="zh-CN" altLang="en-US" dirty="0" smtClean="0"/>
              <a:t>造成了在高峰的情况下，可能有些高危类目的</a:t>
            </a:r>
            <a:r>
              <a:rPr lang="zh-CN" altLang="en-US" dirty="0" smtClean="0"/>
              <a:t>产品在等待审核，</a:t>
            </a:r>
            <a:r>
              <a:rPr lang="zh-CN" altLang="en-US" dirty="0" smtClean="0"/>
              <a:t>而外包人员申请处理的是普通的工单</a:t>
            </a:r>
            <a:endParaRPr lang="en-US" altLang="zh-CN" dirty="0" smtClean="0"/>
          </a:p>
          <a:p>
            <a:pPr marL="228600" indent="-228600">
              <a:buAutoNum type="arabicPeriod" startAt="2"/>
            </a:pPr>
            <a:r>
              <a:rPr lang="zh-CN" altLang="en-US" dirty="0" smtClean="0"/>
              <a:t>正常</a:t>
            </a:r>
            <a:r>
              <a:rPr lang="zh-CN" altLang="en-US" dirty="0" smtClean="0"/>
              <a:t>情况下，同步中心</a:t>
            </a:r>
            <a:r>
              <a:rPr lang="en-US" altLang="zh-CN" dirty="0" smtClean="0"/>
              <a:t>offer</a:t>
            </a:r>
            <a:r>
              <a:rPr lang="zh-CN" altLang="en-US" dirty="0" smtClean="0"/>
              <a:t>同步速率</a:t>
            </a:r>
            <a:r>
              <a:rPr lang="zh-CN" altLang="en-US" dirty="0" smtClean="0"/>
              <a:t>是</a:t>
            </a:r>
            <a:r>
              <a:rPr lang="en-US" altLang="zh-CN" dirty="0" smtClean="0"/>
              <a:t>1000</a:t>
            </a:r>
            <a:r>
              <a:rPr lang="zh-CN" altLang="en-US" dirty="0" smtClean="0"/>
              <a:t>万</a:t>
            </a:r>
            <a:r>
              <a:rPr lang="en-US" altLang="zh-CN" dirty="0" smtClean="0"/>
              <a:t>/</a:t>
            </a:r>
            <a:r>
              <a:rPr lang="zh-CN" altLang="en-US" dirty="0" smtClean="0"/>
              <a:t>天、但是大部分都是审核不关注的信息，机审审核速率是</a:t>
            </a:r>
            <a:r>
              <a:rPr lang="en-US" altLang="zh-CN" dirty="0" smtClean="0"/>
              <a:t>30-50</a:t>
            </a:r>
            <a:r>
              <a:rPr lang="zh-CN" altLang="en-US" dirty="0" smtClean="0"/>
              <a:t>万</a:t>
            </a:r>
            <a:r>
              <a:rPr lang="en-US" altLang="zh-CN" dirty="0" smtClean="0"/>
              <a:t>/</a:t>
            </a:r>
            <a:r>
              <a:rPr lang="zh-CN" altLang="en-US" dirty="0" smtClean="0"/>
              <a:t>天，而人审每天</a:t>
            </a:r>
            <a:r>
              <a:rPr lang="zh-CN" altLang="en-US" dirty="0" smtClean="0"/>
              <a:t>在</a:t>
            </a:r>
            <a:r>
              <a:rPr lang="en-US" altLang="zh-CN" dirty="0" smtClean="0"/>
              <a:t>3-5</a:t>
            </a:r>
            <a:r>
              <a:rPr lang="zh-CN" altLang="en-US" dirty="0" smtClean="0"/>
              <a:t>万</a:t>
            </a:r>
            <a:r>
              <a:rPr lang="en-US" altLang="zh-CN" dirty="0" smtClean="0"/>
              <a:t>/</a:t>
            </a:r>
            <a:r>
              <a:rPr lang="zh-CN" altLang="en-US" dirty="0" smtClean="0"/>
              <a:t>天。而人审一旦超过五万单以上，</a:t>
            </a:r>
            <a:endParaRPr lang="en-US" altLang="zh-CN" dirty="0" smtClean="0"/>
          </a:p>
          <a:p>
            <a:pPr marL="0" indent="0">
              <a:buNone/>
            </a:pPr>
            <a:r>
              <a:rPr lang="zh-CN" altLang="en-US" dirty="0" smtClean="0"/>
              <a:t>日常情况下的人审人员就处理不完工单了，这个时候就会出现工单堆积的情况，影响广告产品</a:t>
            </a:r>
            <a:r>
              <a:rPr lang="zh-CN" altLang="en-US" dirty="0" smtClean="0"/>
              <a:t>的整体消耗</a:t>
            </a:r>
            <a:endParaRPr lang="en-US" altLang="zh-CN" dirty="0" smtClean="0"/>
          </a:p>
          <a:p>
            <a:pPr marL="0" indent="0">
              <a:buNone/>
            </a:pPr>
            <a:r>
              <a:rPr lang="en-US" altLang="zh-CN" dirty="0" smtClean="0"/>
              <a:t>3.</a:t>
            </a:r>
            <a:r>
              <a:rPr lang="en-US" altLang="zh-CN" baseline="0" dirty="0" smtClean="0"/>
              <a:t>  </a:t>
            </a:r>
            <a:r>
              <a:rPr lang="zh-CN" altLang="en-US" baseline="0" dirty="0" smtClean="0"/>
              <a:t>从关联系统的角度来看，审核</a:t>
            </a:r>
            <a:r>
              <a:rPr lang="zh-CN" altLang="en-US" baseline="0" dirty="0" smtClean="0"/>
              <a:t>中心的链路，涉及主站与规则中心，关联系统对审核中心</a:t>
            </a:r>
            <a:r>
              <a:rPr lang="zh-CN" altLang="en-US" baseline="0" dirty="0" smtClean="0"/>
              <a:t>也有较大的影响，</a:t>
            </a:r>
            <a:r>
              <a:rPr lang="zh-CN" altLang="en-US" baseline="0" dirty="0" smtClean="0"/>
              <a:t>具体表现在，主站类目的变更，规则中心规则</a:t>
            </a:r>
            <a:r>
              <a:rPr lang="zh-CN" altLang="en-US" baseline="0" dirty="0" smtClean="0"/>
              <a:t>的规则调整</a:t>
            </a:r>
            <a:r>
              <a:rPr lang="zh-CN" altLang="en-US" baseline="0" dirty="0" smtClean="0"/>
              <a:t>，这些都会影响审核中心的时效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a:t>
            </a:r>
            <a:r>
              <a:rPr lang="zh-CN" altLang="en-US" dirty="0" smtClean="0"/>
              <a:t>的思考与可行性方案的验证。</a:t>
            </a:r>
            <a:endParaRPr lang="en-US" altLang="zh-CN" dirty="0" smtClean="0"/>
          </a:p>
          <a:p>
            <a:r>
              <a:rPr lang="zh-CN" altLang="en-US" dirty="0" smtClean="0"/>
              <a:t>对于工单针对性处理的问题，解决</a:t>
            </a:r>
            <a:r>
              <a:rPr lang="zh-CN" altLang="en-US" dirty="0" smtClean="0"/>
              <a:t>方案是基于审核消息的分级模型</a:t>
            </a:r>
            <a:r>
              <a:rPr lang="zh-CN" altLang="en-US" dirty="0" smtClean="0"/>
              <a:t>，而关联系统</a:t>
            </a:r>
            <a:r>
              <a:rPr lang="zh-CN" altLang="en-US" dirty="0" smtClean="0"/>
              <a:t>对于审核中心的影响</a:t>
            </a:r>
            <a:r>
              <a:rPr lang="zh-CN" altLang="en-US" dirty="0" smtClean="0"/>
              <a:t>，解决</a:t>
            </a:r>
            <a:r>
              <a:rPr lang="zh-CN" altLang="en-US" dirty="0" smtClean="0"/>
              <a:t>方案是通过全量清理任务方式</a:t>
            </a:r>
            <a:r>
              <a:rPr lang="zh-CN" altLang="en-US" dirty="0" smtClean="0"/>
              <a:t>，异步地去</a:t>
            </a:r>
            <a:r>
              <a:rPr lang="zh-CN" altLang="en-US" dirty="0" smtClean="0"/>
              <a:t>解决。</a:t>
            </a:r>
            <a:endParaRPr lang="en-US" altLang="zh-CN" dirty="0" smtClean="0"/>
          </a:p>
          <a:p>
            <a:endParaRPr lang="en-US" altLang="zh-CN" dirty="0" smtClean="0"/>
          </a:p>
          <a:p>
            <a:r>
              <a:rPr lang="zh-CN" altLang="en-US" dirty="0" smtClean="0"/>
              <a:t>首先，我先讲分级模型的想法</a:t>
            </a:r>
            <a:r>
              <a:rPr lang="zh-CN" altLang="en-US" dirty="0" smtClean="0"/>
              <a:t>以及其实现</a:t>
            </a:r>
            <a:r>
              <a:rPr lang="zh-CN" altLang="en-US" dirty="0" smtClean="0"/>
              <a:t>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746546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首先审核</a:t>
            </a:r>
            <a:r>
              <a:rPr lang="zh-CN" altLang="en-US" dirty="0" smtClean="0"/>
              <a:t>中心的基本</a:t>
            </a:r>
            <a:r>
              <a:rPr lang="zh-CN" altLang="en-US" dirty="0" smtClean="0"/>
              <a:t>要求有如下几点：</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要保证网站的法务风险在比较低的水平，这对应的就要保证各方面的消息被及时的消费，不能出现，用户修改内容，消息还积压</a:t>
            </a:r>
            <a:r>
              <a:rPr lang="zh-CN" altLang="en-US" baseline="0" dirty="0" smtClean="0"/>
              <a:t>在消息队列中，这样会给网站带来较大的风险</a:t>
            </a:r>
            <a:endParaRPr lang="en-US" altLang="zh-CN" baseline="0" dirty="0" smtClean="0"/>
          </a:p>
          <a:p>
            <a:pPr marL="228600" indent="-228600">
              <a:buAutoNum type="arabicPeriod"/>
            </a:pPr>
            <a:r>
              <a:rPr lang="zh-CN" altLang="en-US" baseline="0" dirty="0" smtClean="0"/>
              <a:t>产品</a:t>
            </a:r>
            <a:r>
              <a:rPr lang="zh-CN" altLang="en-US" baseline="0" dirty="0" smtClean="0"/>
              <a:t>进入审核后，不能在线上投放，那在有工单堆积的情况下，会影响产品的消耗，这个时候就要求，我们能够对堆积的工单进行优先级的划分，尽可能地处理高风险与高消耗的产品。</a:t>
            </a:r>
            <a:endParaRPr lang="en-US" altLang="zh-CN" dirty="0" smtClean="0"/>
          </a:p>
          <a:p>
            <a:r>
              <a:rPr lang="en-US" altLang="zh-CN" dirty="0" smtClean="0"/>
              <a:t>3.</a:t>
            </a:r>
            <a:r>
              <a:rPr lang="en-US" altLang="zh-CN" baseline="0" dirty="0" smtClean="0"/>
              <a:t>  </a:t>
            </a:r>
            <a:r>
              <a:rPr lang="zh-CN" altLang="en-US" baseline="0" dirty="0" smtClean="0"/>
              <a:t>审核中心被关联系统所影响</a:t>
            </a:r>
            <a:r>
              <a:rPr lang="zh-CN" altLang="en-US" baseline="0" dirty="0" smtClean="0"/>
              <a:t>，那就需要将</a:t>
            </a:r>
            <a:r>
              <a:rPr lang="zh-CN" altLang="en-US" baseline="0" dirty="0" smtClean="0"/>
              <a:t>关联系统生成的工单进行单独的处理，使得审核中心运行时的审核时效尽可能地不受影响</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1689238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1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sp>
        <p:nvSpPr>
          <p:cNvPr id="3" name="矩形 2"/>
          <p:cNvSpPr/>
          <p:nvPr/>
        </p:nvSpPr>
        <p:spPr>
          <a:xfrm>
            <a:off x="-326571" y="1756624"/>
            <a:ext cx="12866914" cy="3375554"/>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实</a:t>
            </a:r>
            <a:endPar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endParaRPr>
          </a:p>
        </p:txBody>
      </p:sp>
      <p:sp>
        <p:nvSpPr>
          <p:cNvPr id="31" name="文本框 30"/>
          <p:cNvSpPr txBox="1"/>
          <p:nvPr/>
        </p:nvSpPr>
        <p:spPr>
          <a:xfrm>
            <a:off x="7251241" y="1493329"/>
            <a:ext cx="1621433" cy="2284215"/>
          </a:xfrm>
          <a:prstGeom prst="rect">
            <a:avLst/>
          </a:prstGeom>
          <a:noFill/>
        </p:spPr>
        <p:txBody>
          <a:bodyPr wrap="square" rtlCol="0">
            <a:spAutoFit/>
          </a:bodyPr>
          <a:lstStyle/>
          <a:p>
            <a:pPr>
              <a:lnSpc>
                <a:spcPct val="130000"/>
              </a:lnSpc>
            </a:pPr>
            <a:r>
              <a:rPr lang="zh-CN" altLang="en-US" sz="11800" b="1" dirty="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习</a:t>
            </a:r>
            <a:endPar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endParaRP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dirty="0" smtClean="0">
                <a:latin typeface="+mj-ea"/>
                <a:ea typeface="+mj-ea"/>
              </a:rPr>
              <a:t>: 2018/8/8</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产品分级定义</a:t>
            </a:r>
          </a:p>
        </p:txBody>
      </p:sp>
      <p:pic>
        <p:nvPicPr>
          <p:cNvPr id="8" name="内容占位符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4873" y="1082675"/>
            <a:ext cx="8728603"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7" name="文本框 6"/>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分级消息</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95665"/>
            <a:ext cx="10953750" cy="4788958"/>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412981" y="2645229"/>
            <a:ext cx="6011639" cy="4056786"/>
          </a:xfrm>
          <a:prstGeom prst="rect">
            <a:avLst/>
          </a:prstGeom>
          <a:noFill/>
          <a:ln w="85725">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10"/>
          <p:cNvPicPr>
            <a:picLocks noChangeAspect="1"/>
          </p:cNvPicPr>
          <p:nvPr/>
        </p:nvPicPr>
        <p:blipFill>
          <a:blip r:embed="rId3"/>
          <a:stretch>
            <a:fillRect/>
          </a:stretch>
        </p:blipFill>
        <p:spPr>
          <a:xfrm>
            <a:off x="977977" y="1272553"/>
            <a:ext cx="4871459" cy="5214938"/>
          </a:xfrm>
          <a:prstGeom prst="rect">
            <a:avLst/>
          </a:prstGeom>
          <a:solidFill>
            <a:schemeClr val="bg1"/>
          </a:solidFill>
        </p:spPr>
      </p:pic>
      <p:sp>
        <p:nvSpPr>
          <p:cNvPr id="6" name="文本框 5"/>
          <p:cNvSpPr txBox="1"/>
          <p:nvPr/>
        </p:nvSpPr>
        <p:spPr>
          <a:xfrm>
            <a:off x="9556398" y="2710541"/>
            <a:ext cx="1529731" cy="452945"/>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实例</a:t>
            </a:r>
            <a:r>
              <a:rPr lang="zh-CN" altLang="en-US" sz="2000" b="1" dirty="0" smtClean="0">
                <a:latin typeface="Arial" panose="020B0604020202020204" pitchFamily="34" charset="0"/>
                <a:ea typeface="微软雅黑" panose="020B0503020204020204" pitchFamily="34" charset="-122"/>
              </a:rPr>
              <a:t>图</a:t>
            </a:r>
          </a:p>
        </p:txBody>
      </p:sp>
      <p:sp>
        <p:nvSpPr>
          <p:cNvPr id="7" name="文本框 6"/>
          <p:cNvSpPr txBox="1"/>
          <p:nvPr/>
        </p:nvSpPr>
        <p:spPr>
          <a:xfrm>
            <a:off x="1776126" y="5916006"/>
            <a:ext cx="1529731" cy="452945"/>
          </a:xfrm>
          <a:prstGeom prst="rect">
            <a:avLst/>
          </a:prstGeom>
          <a:noFill/>
        </p:spPr>
        <p:txBody>
          <a:bodyPr wrap="square" rtlCol="0">
            <a:spAutoFit/>
          </a:bodyPr>
          <a:lstStyle/>
          <a:p>
            <a:pPr>
              <a:lnSpc>
                <a:spcPct val="130000"/>
              </a:lnSpc>
            </a:pPr>
            <a:r>
              <a:rPr lang="zh-CN" altLang="en-US" sz="2000" b="1" dirty="0" smtClean="0">
                <a:latin typeface="Arial" panose="020B0604020202020204" pitchFamily="34" charset="0"/>
                <a:ea typeface="微软雅黑" panose="020B0503020204020204" pitchFamily="34" charset="-122"/>
              </a:rPr>
              <a:t>流程图</a:t>
            </a:r>
          </a:p>
        </p:txBody>
      </p:sp>
      <p:sp>
        <p:nvSpPr>
          <p:cNvPr id="9" name="文本框 8"/>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流程图</a:t>
            </a:r>
            <a:endParaRPr lang="zh-CN" altLang="en-US" sz="2800" b="1" dirty="0">
              <a:solidFill>
                <a:schemeClr val="bg1"/>
              </a:solidFill>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050" y="2624410"/>
            <a:ext cx="6199746" cy="3962810"/>
          </a:xfrm>
          <a:prstGeom prst="rect">
            <a:avLst/>
          </a:prstGeom>
        </p:spPr>
      </p:pic>
    </p:spTree>
    <p:extLst>
      <p:ext uri="{BB962C8B-B14F-4D97-AF65-F5344CB8AC3E}">
        <p14:creationId xmlns:p14="http://schemas.microsoft.com/office/powerpoint/2010/main" val="19907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19415" y="2982665"/>
            <a:ext cx="4649885" cy="2235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17" y="6989417"/>
            <a:ext cx="10058400" cy="4660990"/>
          </a:xfrm>
          <a:prstGeom prst="rect">
            <a:avLst/>
          </a:prstGeom>
        </p:spPr>
      </p:pic>
      <p:sp>
        <p:nvSpPr>
          <p:cNvPr id="4" name="文本框 3"/>
          <p:cNvSpPr txBox="1"/>
          <p:nvPr/>
        </p:nvSpPr>
        <p:spPr>
          <a:xfrm>
            <a:off x="154048" y="3669735"/>
            <a:ext cx="4276422" cy="380810"/>
          </a:xfrm>
          <a:prstGeom prst="rect">
            <a:avLst/>
          </a:prstGeom>
          <a:noFill/>
        </p:spPr>
        <p:txBody>
          <a:bodyPr wrap="square" rtlCol="0">
            <a:spAutoFit/>
          </a:bodyPr>
          <a:lstStyle/>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60459" y="3967378"/>
            <a:ext cx="4132435" cy="652486"/>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基于权重分配的分级策略</a:t>
            </a:r>
          </a:p>
        </p:txBody>
      </p:sp>
      <p:cxnSp>
        <p:nvCxnSpPr>
          <p:cNvPr id="25" name="直接连接符 24" hidden="1"/>
          <p:cNvCxnSpPr/>
          <p:nvPr/>
        </p:nvCxnSpPr>
        <p:spPr>
          <a:xfrm flipV="1">
            <a:off x="5348353" y="1925334"/>
            <a:ext cx="0" cy="4222888"/>
          </a:xfrm>
          <a:prstGeom prst="line">
            <a:avLst/>
          </a:prstGeom>
          <a:ln w="28575">
            <a:solidFill>
              <a:srgbClr val="4F88BB"/>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分级策略</a:t>
            </a:r>
          </a:p>
        </p:txBody>
      </p:sp>
      <p:grpSp>
        <p:nvGrpSpPr>
          <p:cNvPr id="2" name="组合 1"/>
          <p:cNvGrpSpPr/>
          <p:nvPr/>
        </p:nvGrpSpPr>
        <p:grpSpPr>
          <a:xfrm>
            <a:off x="4675806" y="2043394"/>
            <a:ext cx="7198148" cy="3853645"/>
            <a:chOff x="4675806" y="2043394"/>
            <a:chExt cx="7198148" cy="3853645"/>
          </a:xfrm>
        </p:grpSpPr>
        <p:grpSp>
          <p:nvGrpSpPr>
            <p:cNvPr id="27" name="组合 26"/>
            <p:cNvGrpSpPr/>
            <p:nvPr/>
          </p:nvGrpSpPr>
          <p:grpSpPr>
            <a:xfrm>
              <a:off x="4675806" y="2043394"/>
              <a:ext cx="7198148" cy="3853645"/>
              <a:chOff x="4675806" y="1700494"/>
              <a:chExt cx="7198148" cy="3853645"/>
            </a:xfrm>
          </p:grpSpPr>
          <p:cxnSp>
            <p:nvCxnSpPr>
              <p:cNvPr id="24" name="直接连接符 23"/>
              <p:cNvCxnSpPr/>
              <p:nvPr/>
            </p:nvCxnSpPr>
            <p:spPr>
              <a:xfrm flipV="1">
                <a:off x="7553954" y="1700494"/>
                <a:ext cx="0" cy="383898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827539" y="1844781"/>
                <a:ext cx="1074673" cy="372410"/>
              </a:xfrm>
              <a:prstGeom prst="rect">
                <a:avLst/>
              </a:prstGeom>
              <a:noFill/>
            </p:spPr>
            <p:txBody>
              <a:bodyPr wrap="square" rtlCol="0">
                <a:spAutoFit/>
              </a:bodyPr>
              <a:lstStyle/>
              <a:p>
                <a:pPr>
                  <a:lnSpc>
                    <a:spcPct val="130000"/>
                  </a:lnSpc>
                </a:pPr>
                <a:r>
                  <a:rPr lang="en-US" altLang="zh-CN" sz="1400" dirty="0" smtClean="0">
                    <a:latin typeface="微软雅黑" panose="020B0503020204020204" pitchFamily="34" charset="-122"/>
                    <a:ea typeface="微软雅黑" panose="020B0503020204020204" pitchFamily="34" charset="-122"/>
                  </a:rPr>
                  <a:t>KA</a:t>
                </a:r>
                <a:r>
                  <a:rPr lang="zh-CN" altLang="en-US" sz="1400" dirty="0" smtClean="0">
                    <a:latin typeface="微软雅黑" panose="020B0503020204020204" pitchFamily="34" charset="-122"/>
                    <a:ea typeface="微软雅黑" panose="020B0503020204020204" pitchFamily="34" charset="-122"/>
                  </a:rPr>
                  <a:t>大客户</a:t>
                </a:r>
              </a:p>
            </p:txBody>
          </p:sp>
          <p:sp>
            <p:nvSpPr>
              <p:cNvPr id="7" name="文本框 6"/>
              <p:cNvSpPr txBox="1"/>
              <p:nvPr/>
            </p:nvSpPr>
            <p:spPr>
              <a:xfrm>
                <a:off x="6386305" y="3291936"/>
                <a:ext cx="1074673" cy="345094"/>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食品类目</a:t>
                </a:r>
              </a:p>
            </p:txBody>
          </p:sp>
          <p:sp>
            <p:nvSpPr>
              <p:cNvPr id="8" name="文本框 7"/>
              <p:cNvSpPr txBox="1"/>
              <p:nvPr/>
            </p:nvSpPr>
            <p:spPr>
              <a:xfrm>
                <a:off x="7728480" y="2551439"/>
                <a:ext cx="1286428" cy="652486"/>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本次审核产品</a:t>
                </a:r>
                <a:r>
                  <a:rPr lang="en-US" altLang="zh-CN" sz="1400" dirty="0" smtClean="0">
                    <a:latin typeface="微软雅黑" panose="020B0503020204020204" pitchFamily="34" charset="-122"/>
                    <a:ea typeface="微软雅黑" panose="020B0503020204020204" pitchFamily="34" charset="-122"/>
                  </a:rPr>
                  <a:t>CPT</a:t>
                </a:r>
                <a:r>
                  <a:rPr lang="zh-CN" altLang="en-US" sz="1400" dirty="0">
                    <a:latin typeface="微软雅黑" panose="020B0503020204020204" pitchFamily="34" charset="-122"/>
                    <a:ea typeface="微软雅黑" panose="020B0503020204020204" pitchFamily="34" charset="-122"/>
                  </a:rPr>
                  <a:t>标王</a:t>
                </a:r>
                <a:endParaRPr lang="zh-CN" altLang="en-US" sz="1400" dirty="0" smtClean="0">
                  <a:latin typeface="微软雅黑" panose="020B0503020204020204" pitchFamily="34" charset="-122"/>
                  <a:ea typeface="微软雅黑" panose="020B0503020204020204" pitchFamily="34" charset="-122"/>
                </a:endParaRPr>
              </a:p>
            </p:txBody>
          </p:sp>
          <p:sp>
            <p:nvSpPr>
              <p:cNvPr id="9" name="文本框 8"/>
              <p:cNvSpPr txBox="1"/>
              <p:nvPr/>
            </p:nvSpPr>
            <p:spPr>
              <a:xfrm>
                <a:off x="9176617" y="2578941"/>
                <a:ext cx="1074673" cy="625171"/>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历史</a:t>
                </a:r>
                <a:r>
                  <a:rPr lang="zh-CN" altLang="en-US" sz="1400" dirty="0" smtClean="0">
                    <a:latin typeface="微软雅黑" panose="020B0503020204020204" pitchFamily="34" charset="-122"/>
                    <a:ea typeface="微软雅黑" panose="020B0503020204020204" pitchFamily="34" charset="-122"/>
                  </a:rPr>
                  <a:t>审核通过率</a:t>
                </a:r>
                <a:r>
                  <a:rPr lang="en-US" altLang="zh-CN" sz="1400" dirty="0" smtClean="0">
                    <a:latin typeface="微软雅黑" panose="020B0503020204020204" pitchFamily="34" charset="-122"/>
                    <a:ea typeface="微软雅黑" panose="020B0503020204020204" pitchFamily="34" charset="-122"/>
                  </a:rPr>
                  <a:t>98%</a:t>
                </a:r>
                <a:endParaRPr lang="zh-CN" altLang="en-US" sz="1400"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10736229" y="3424940"/>
                <a:ext cx="1074673" cy="652486"/>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进审原因 标题更新</a:t>
                </a:r>
              </a:p>
            </p:txBody>
          </p:sp>
          <p:sp>
            <p:nvSpPr>
              <p:cNvPr id="11" name="圆柱形 10"/>
              <p:cNvSpPr/>
              <p:nvPr/>
            </p:nvSpPr>
            <p:spPr>
              <a:xfrm>
                <a:off x="5156550" y="2244155"/>
                <a:ext cx="416653" cy="2520000"/>
              </a:xfrm>
              <a:prstGeom prst="can">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70%</a:t>
                </a:r>
                <a:endParaRPr lang="zh-CN" altLang="en-US" dirty="0"/>
              </a:p>
            </p:txBody>
          </p:sp>
          <p:sp>
            <p:nvSpPr>
              <p:cNvPr id="13" name="圆柱形 12"/>
              <p:cNvSpPr/>
              <p:nvPr/>
            </p:nvSpPr>
            <p:spPr>
              <a:xfrm>
                <a:off x="8057017" y="3346715"/>
                <a:ext cx="417600" cy="144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40%</a:t>
                </a:r>
                <a:endParaRPr lang="zh-CN" altLang="en-US" dirty="0"/>
              </a:p>
            </p:txBody>
          </p:sp>
          <p:sp>
            <p:nvSpPr>
              <p:cNvPr id="14" name="圆柱形 13"/>
              <p:cNvSpPr/>
              <p:nvPr/>
            </p:nvSpPr>
            <p:spPr>
              <a:xfrm>
                <a:off x="9505154" y="3346715"/>
                <a:ext cx="417600" cy="144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40%</a:t>
                </a:r>
                <a:endParaRPr lang="zh-CN" altLang="en-US" dirty="0"/>
              </a:p>
            </p:txBody>
          </p:sp>
          <p:sp>
            <p:nvSpPr>
              <p:cNvPr id="17" name="矩形 16"/>
              <p:cNvSpPr/>
              <p:nvPr/>
            </p:nvSpPr>
            <p:spPr>
              <a:xfrm>
                <a:off x="4675806" y="5014138"/>
                <a:ext cx="2880000" cy="540000"/>
              </a:xfrm>
              <a:prstGeom prst="rect">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商家 </a:t>
                </a:r>
                <a:r>
                  <a:rPr lang="en-US" altLang="zh-CN" dirty="0" smtClean="0"/>
                  <a:t>(40%)</a:t>
                </a:r>
                <a:endParaRPr lang="en-US" altLang="zh-CN" dirty="0"/>
              </a:p>
            </p:txBody>
          </p:sp>
          <p:sp>
            <p:nvSpPr>
              <p:cNvPr id="18" name="矩形 17"/>
              <p:cNvSpPr/>
              <p:nvPr/>
            </p:nvSpPr>
            <p:spPr>
              <a:xfrm>
                <a:off x="7553954" y="5014139"/>
                <a:ext cx="432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 </a:t>
                </a:r>
                <a:r>
                  <a:rPr lang="en-US" altLang="zh-CN" dirty="0" smtClean="0"/>
                  <a:t>(60%)</a:t>
                </a:r>
                <a:endParaRPr lang="zh-CN" altLang="en-US" dirty="0"/>
              </a:p>
            </p:txBody>
          </p:sp>
          <p:sp>
            <p:nvSpPr>
              <p:cNvPr id="20" name="圆柱形 19"/>
              <p:cNvSpPr/>
              <p:nvPr/>
            </p:nvSpPr>
            <p:spPr>
              <a:xfrm>
                <a:off x="10955861" y="4066715"/>
                <a:ext cx="417600" cy="72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r>
                  <a:rPr lang="en-US" altLang="zh-CN" dirty="0" smtClean="0"/>
                  <a:t>0%</a:t>
                </a:r>
                <a:endParaRPr lang="zh-CN" altLang="en-US" dirty="0"/>
              </a:p>
            </p:txBody>
          </p:sp>
        </p:grpSp>
        <p:sp>
          <p:nvSpPr>
            <p:cNvPr id="29" name="圆柱形 28"/>
            <p:cNvSpPr/>
            <p:nvPr/>
          </p:nvSpPr>
          <p:spPr>
            <a:xfrm>
              <a:off x="6603740" y="4028186"/>
              <a:ext cx="416653" cy="1080000"/>
            </a:xfrm>
            <a:prstGeom prst="can">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r>
                <a:rPr lang="en-US" altLang="zh-CN" dirty="0" smtClean="0"/>
                <a:t>0</a:t>
              </a:r>
              <a:r>
                <a:rPr lang="en-US" altLang="zh-CN" dirty="0" smtClean="0"/>
                <a:t>%</a:t>
              </a:r>
              <a:endParaRPr lang="zh-CN" altLang="en-US" dirty="0"/>
            </a:p>
          </p:txBody>
        </p:sp>
      </p:grpSp>
    </p:spTree>
    <p:extLst>
      <p:ext uri="{BB962C8B-B14F-4D97-AF65-F5344CB8AC3E}">
        <p14:creationId xmlns:p14="http://schemas.microsoft.com/office/powerpoint/2010/main" val="8940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59026" y="1546037"/>
            <a:ext cx="12525197"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76" y="1978872"/>
            <a:ext cx="4628445" cy="4267013"/>
          </a:xfrm>
          <a:prstGeom prst="rect">
            <a:avLst/>
          </a:prstGeom>
        </p:spPr>
      </p:pic>
      <p:sp>
        <p:nvSpPr>
          <p:cNvPr id="4" name="文本框 3"/>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分级权重配置与权重计算分开</a:t>
            </a:r>
          </a:p>
        </p:txBody>
      </p:sp>
      <p:sp>
        <p:nvSpPr>
          <p:cNvPr id="24" name="文本框 23"/>
          <p:cNvSpPr txBox="1"/>
          <p:nvPr/>
        </p:nvSpPr>
        <p:spPr>
          <a:xfrm>
            <a:off x="663079" y="1585792"/>
            <a:ext cx="3349891" cy="453457"/>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01 </a:t>
            </a:r>
            <a:r>
              <a:rPr lang="zh-CN" altLang="en-US" sz="2000" b="1" dirty="0" smtClean="0">
                <a:latin typeface="微软雅黑" panose="020B0503020204020204" pitchFamily="34" charset="-122"/>
                <a:ea typeface="微软雅黑" panose="020B0503020204020204" pitchFamily="34" charset="-122"/>
              </a:rPr>
              <a:t>运营后台配置因子权重</a:t>
            </a: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568" y="1978872"/>
            <a:ext cx="5191184" cy="2200612"/>
          </a:xfrm>
          <a:prstGeom prst="rect">
            <a:avLst/>
          </a:prstGeom>
        </p:spPr>
      </p:pic>
      <p:sp>
        <p:nvSpPr>
          <p:cNvPr id="26" name="文本框 25"/>
          <p:cNvSpPr txBox="1"/>
          <p:nvPr/>
        </p:nvSpPr>
        <p:spPr>
          <a:xfrm>
            <a:off x="6180568" y="1585792"/>
            <a:ext cx="3729548" cy="492443"/>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02 Diamond</a:t>
            </a:r>
            <a:r>
              <a:rPr lang="zh-CN" altLang="en-US" sz="2000" b="1" dirty="0" smtClean="0">
                <a:latin typeface="微软雅黑" panose="020B0503020204020204" pitchFamily="34" charset="-122"/>
                <a:ea typeface="微软雅黑" panose="020B0503020204020204" pitchFamily="34" charset="-122"/>
              </a:rPr>
              <a:t>计算表达式配置</a:t>
            </a:r>
          </a:p>
        </p:txBody>
      </p:sp>
      <p:sp>
        <p:nvSpPr>
          <p:cNvPr id="29" name="文本框 28"/>
          <p:cNvSpPr txBox="1"/>
          <p:nvPr/>
        </p:nvSpPr>
        <p:spPr>
          <a:xfrm>
            <a:off x="6180568" y="4751466"/>
            <a:ext cx="3388313" cy="453457"/>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03 </a:t>
            </a:r>
            <a:r>
              <a:rPr lang="zh-CN" altLang="en-US" sz="2000" b="1" dirty="0" smtClean="0">
                <a:latin typeface="微软雅黑" panose="020B0503020204020204" pitchFamily="34" charset="-122"/>
                <a:ea typeface="微软雅黑" panose="020B0503020204020204" pitchFamily="34" charset="-122"/>
              </a:rPr>
              <a:t>表达式计算</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Aviator</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p:txBody>
      </p:sp>
      <p:sp>
        <p:nvSpPr>
          <p:cNvPr id="30" name="文本框 29"/>
          <p:cNvSpPr txBox="1"/>
          <p:nvPr/>
        </p:nvSpPr>
        <p:spPr>
          <a:xfrm>
            <a:off x="6180568" y="5359547"/>
            <a:ext cx="4593872" cy="452432"/>
          </a:xfrm>
          <a:prstGeom prst="rect">
            <a:avLst/>
          </a:prstGeom>
          <a:noFill/>
        </p:spPr>
        <p:txBody>
          <a:bodyPr wrap="square" rtlCol="0">
            <a:spAutoFit/>
          </a:bodyPr>
          <a:lstStyle/>
          <a:p>
            <a:pPr>
              <a:lnSpc>
                <a:spcPct val="13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不同优先级的工单</a:t>
            </a:r>
          </a:p>
        </p:txBody>
      </p:sp>
      <p:sp>
        <p:nvSpPr>
          <p:cNvPr id="32" name="文本框 31"/>
          <p:cNvSpPr txBox="1"/>
          <p:nvPr/>
        </p:nvSpPr>
        <p:spPr>
          <a:xfrm>
            <a:off x="6180568" y="5828527"/>
            <a:ext cx="5541924" cy="417358"/>
          </a:xfrm>
          <a:prstGeom prst="rect">
            <a:avLst/>
          </a:prstGeom>
          <a:noFill/>
        </p:spPr>
        <p:txBody>
          <a:bodyPr wrap="square" rtlCol="0">
            <a:spAutoFit/>
          </a:bodyPr>
          <a:lstStyle/>
          <a:p>
            <a:pPr>
              <a:lnSpc>
                <a:spcPct val="13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不同场景下，针对性的工单</a:t>
            </a:r>
          </a:p>
        </p:txBody>
      </p:sp>
    </p:spTree>
    <p:extLst>
      <p:ext uri="{BB962C8B-B14F-4D97-AF65-F5344CB8AC3E}">
        <p14:creationId xmlns:p14="http://schemas.microsoft.com/office/powerpoint/2010/main" val="4071690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264"/>
          <p:cNvSpPr/>
          <p:nvPr/>
        </p:nvSpPr>
        <p:spPr>
          <a:xfrm>
            <a:off x="6175023" y="16145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6124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4540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2655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2655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2684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40827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9108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6133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5429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5379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4519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2684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41008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4519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6920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50080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2445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40993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9313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692061"/>
            <a:ext cx="646331" cy="369332"/>
          </a:xfrm>
          <a:prstGeom prst="rect">
            <a:avLst/>
          </a:prstGeom>
        </p:spPr>
        <p:txBody>
          <a:bodyPr wrap="none">
            <a:spAutoFit/>
          </a:bodyPr>
          <a:lstStyle/>
          <a:p>
            <a:r>
              <a:rPr lang="zh-CN" altLang="en-US" dirty="0"/>
              <a:t>一般</a:t>
            </a:r>
          </a:p>
        </p:txBody>
      </p:sp>
      <p:sp>
        <p:nvSpPr>
          <p:cNvPr id="342" name="矩形 341"/>
          <p:cNvSpPr/>
          <p:nvPr/>
        </p:nvSpPr>
        <p:spPr>
          <a:xfrm>
            <a:off x="5839231" y="15986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40" name="文本框 39"/>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优势</a:t>
            </a:r>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19" name="文本框 18"/>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注意</a:t>
            </a:r>
            <a:r>
              <a:rPr lang="zh-CN" altLang="en-US" sz="2800" b="1" dirty="0" smtClean="0">
                <a:solidFill>
                  <a:schemeClr val="bg1"/>
                </a:solidFill>
                <a:latin typeface="Arial" panose="020B0604020202020204" pitchFamily="34" charset="0"/>
                <a:ea typeface="微软雅黑" panose="020B0503020204020204" pitchFamily="34" charset="-122"/>
              </a:rPr>
              <a:t>事项</a:t>
            </a:r>
            <a:endParaRPr lang="zh-CN" altLang="en-US" sz="28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圆角矩形 33"/>
          <p:cNvSpPr/>
          <p:nvPr/>
        </p:nvSpPr>
        <p:spPr>
          <a:xfrm>
            <a:off x="3908045" y="1104075"/>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12568" y="4600211"/>
            <a:ext cx="1338828" cy="584775"/>
          </a:xfrm>
          <a:prstGeom prst="rect">
            <a:avLst/>
          </a:prstGeom>
        </p:spPr>
        <p:txBody>
          <a:bodyPr wrap="none">
            <a:spAutoFit/>
          </a:bodyPr>
          <a:lstStyle/>
          <a:p>
            <a:r>
              <a:rPr lang="zh-CN" altLang="en-US" sz="1400" b="1" dirty="0">
                <a:latin typeface="+mj-ea"/>
                <a:ea typeface="+mj-ea"/>
              </a:rPr>
              <a:t>总体设计：</a:t>
            </a:r>
          </a:p>
          <a:p>
            <a:r>
              <a:rPr lang="zh-CN" altLang="en-US" b="1" dirty="0">
                <a:latin typeface="+mj-ea"/>
                <a:ea typeface="+mj-ea"/>
              </a:rPr>
              <a:t>结构设计</a:t>
            </a:r>
            <a:r>
              <a:rPr lang="zh-CN" altLang="en-US" b="1" dirty="0" smtClean="0">
                <a:latin typeface="+mj-ea"/>
                <a:ea typeface="+mj-ea"/>
              </a:rPr>
              <a:t>图</a:t>
            </a:r>
            <a:endParaRPr lang="zh-CN" altLang="en-US" b="1" dirty="0">
              <a:latin typeface="+mj-ea"/>
              <a:ea typeface="+mj-ea"/>
            </a:endParaRPr>
          </a:p>
        </p:txBody>
      </p:sp>
      <p:sp>
        <p:nvSpPr>
          <p:cNvPr id="52" name="矩形 51"/>
          <p:cNvSpPr/>
          <p:nvPr/>
        </p:nvSpPr>
        <p:spPr>
          <a:xfrm>
            <a:off x="8815908" y="1588923"/>
            <a:ext cx="1307038" cy="861774"/>
          </a:xfrm>
          <a:prstGeom prst="rect">
            <a:avLst/>
          </a:prstGeom>
        </p:spPr>
        <p:txBody>
          <a:bodyPr wrap="square">
            <a:spAutoFit/>
          </a:bodyPr>
          <a:lstStyle/>
          <a:p>
            <a:pPr algn="ctr"/>
            <a:r>
              <a:rPr lang="zh-CN" altLang="en-US" sz="1400" b="1" dirty="0" smtClean="0">
                <a:latin typeface="微软雅黑" panose="020B0503020204020204" pitchFamily="34" charset="-122"/>
                <a:ea typeface="微软雅黑" panose="020B0503020204020204" pitchFamily="34" charset="-122"/>
              </a:rPr>
              <a:t>遇到问题：</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检查手段解决方法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05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文本框 21"/>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rgbClr val="FFFFFF"/>
                </a:solidFill>
                <a:latin typeface="Arial" panose="020B0604020202020204" pitchFamily="34" charset="0"/>
                <a:ea typeface="微软雅黑" panose="020B0503020204020204" pitchFamily="34" charset="-122"/>
              </a:rPr>
              <a:t>全量清理</a:t>
            </a:r>
            <a:r>
              <a:rPr lang="zh-CN" altLang="en-US" sz="2800" b="1" dirty="0" smtClean="0">
                <a:solidFill>
                  <a:srgbClr val="FFFFFF"/>
                </a:solidFill>
                <a:latin typeface="Arial" panose="020B0604020202020204" pitchFamily="34" charset="0"/>
                <a:ea typeface="微软雅黑" panose="020B0503020204020204" pitchFamily="34" charset="-122"/>
              </a:rPr>
              <a:t>任务 </a:t>
            </a:r>
            <a:r>
              <a:rPr lang="en-US" altLang="zh-CN" sz="2800" b="1" dirty="0" smtClean="0">
                <a:solidFill>
                  <a:srgbClr val="FFFFFF"/>
                </a:solidFill>
                <a:latin typeface="Arial" panose="020B0604020202020204" pitchFamily="34" charset="0"/>
                <a:ea typeface="微软雅黑" panose="020B0503020204020204" pitchFamily="34" charset="-122"/>
              </a:rPr>
              <a:t>—— </a:t>
            </a:r>
            <a:r>
              <a:rPr lang="zh-CN" altLang="en-US" sz="2800" b="1" dirty="0" smtClean="0">
                <a:solidFill>
                  <a:srgbClr val="FFFFFF"/>
                </a:solidFill>
                <a:latin typeface="Arial" panose="020B0604020202020204" pitchFamily="34" charset="0"/>
                <a:ea typeface="微软雅黑" panose="020B0503020204020204" pitchFamily="34" charset="-122"/>
              </a:rPr>
              <a:t>背景</a:t>
            </a:r>
          </a:p>
        </p:txBody>
      </p:sp>
      <p:sp>
        <p:nvSpPr>
          <p:cNvPr id="17" name="对角圆角矩形 16"/>
          <p:cNvSpPr/>
          <p:nvPr/>
        </p:nvSpPr>
        <p:spPr>
          <a:xfrm>
            <a:off x="6415319" y="1992971"/>
            <a:ext cx="3820969" cy="1896533"/>
          </a:xfrm>
          <a:prstGeom prst="round2DiagRect">
            <a:avLst/>
          </a:prstGeom>
          <a:noFill/>
          <a:ln w="13017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矩形 20"/>
          <p:cNvSpPr/>
          <p:nvPr/>
        </p:nvSpPr>
        <p:spPr>
          <a:xfrm>
            <a:off x="2313327" y="2700942"/>
            <a:ext cx="2530162" cy="400110"/>
          </a:xfrm>
          <a:prstGeom prst="rect">
            <a:avLst/>
          </a:prstGeom>
        </p:spPr>
        <p:txBody>
          <a:bodyPr wrap="square">
            <a:spAutoFit/>
          </a:bodyPr>
          <a:lstStyle/>
          <a:p>
            <a:pPr defTabSz="685800"/>
            <a:r>
              <a:rPr lang="zh-CN" altLang="en-US" sz="2000" b="1" dirty="0">
                <a:solidFill>
                  <a:srgbClr val="4B4D4F"/>
                </a:solidFill>
                <a:latin typeface="微软雅黑" panose="020B0503020204020204" pitchFamily="34" charset="-122"/>
                <a:ea typeface="微软雅黑" panose="020B0503020204020204" pitchFamily="34" charset="-122"/>
              </a:rPr>
              <a:t>阿里妈妈规则</a:t>
            </a:r>
            <a:r>
              <a:rPr lang="zh-CN" altLang="en-US" sz="2000" b="1" dirty="0" smtClean="0">
                <a:solidFill>
                  <a:srgbClr val="4B4D4F"/>
                </a:solidFill>
                <a:latin typeface="微软雅黑" panose="020B0503020204020204" pitchFamily="34" charset="-122"/>
                <a:ea typeface="微软雅黑" panose="020B0503020204020204" pitchFamily="34" charset="-122"/>
              </a:rPr>
              <a:t>平台</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25" name="对角圆角矩形 24"/>
          <p:cNvSpPr/>
          <p:nvPr/>
        </p:nvSpPr>
        <p:spPr>
          <a:xfrm>
            <a:off x="1740729" y="1993027"/>
            <a:ext cx="3779868" cy="1904956"/>
          </a:xfrm>
          <a:prstGeom prst="round2DiagRect">
            <a:avLst/>
          </a:prstGeom>
          <a:noFill/>
          <a:ln w="13017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矩形 26"/>
          <p:cNvSpPr/>
          <p:nvPr/>
        </p:nvSpPr>
        <p:spPr>
          <a:xfrm>
            <a:off x="7469670" y="2547556"/>
            <a:ext cx="3396002" cy="400110"/>
          </a:xfrm>
          <a:prstGeom prst="rect">
            <a:avLst/>
          </a:prstGeom>
        </p:spPr>
        <p:txBody>
          <a:bodyPr wrap="square">
            <a:spAutoFit/>
          </a:bodyPr>
          <a:lstStyle/>
          <a:p>
            <a:pPr defTabSz="685800"/>
            <a:r>
              <a:rPr lang="zh-CN" altLang="en-US" sz="2000" b="1" dirty="0" smtClean="0">
                <a:solidFill>
                  <a:srgbClr val="4B4D4F"/>
                </a:solidFill>
                <a:latin typeface="微软雅黑" panose="020B0503020204020204" pitchFamily="34" charset="-122"/>
                <a:ea typeface="微软雅黑" panose="020B0503020204020204" pitchFamily="34" charset="-122"/>
              </a:rPr>
              <a:t>更新规则</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28" name="对角圆角矩形 27"/>
          <p:cNvSpPr/>
          <p:nvPr/>
        </p:nvSpPr>
        <p:spPr>
          <a:xfrm>
            <a:off x="1740729" y="4274224"/>
            <a:ext cx="3779868" cy="1902058"/>
          </a:xfrm>
          <a:prstGeom prst="round2DiagRect">
            <a:avLst/>
          </a:prstGeom>
          <a:noFill/>
          <a:ln w="13017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9" name="矩形 28"/>
          <p:cNvSpPr/>
          <p:nvPr/>
        </p:nvSpPr>
        <p:spPr>
          <a:xfrm>
            <a:off x="5170382" y="4115158"/>
            <a:ext cx="615553"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30" name="矩形 29"/>
          <p:cNvSpPr/>
          <p:nvPr/>
        </p:nvSpPr>
        <p:spPr>
          <a:xfrm>
            <a:off x="2905173" y="4781340"/>
            <a:ext cx="3410019" cy="400110"/>
          </a:xfrm>
          <a:prstGeom prst="rect">
            <a:avLst/>
          </a:prstGeom>
        </p:spPr>
        <p:txBody>
          <a:bodyPr wrap="square">
            <a:spAutoFit/>
          </a:bodyPr>
          <a:lstStyle/>
          <a:p>
            <a:pPr defTabSz="685800"/>
            <a:r>
              <a:rPr lang="zh-CN" altLang="en-US" sz="2000" b="1" dirty="0" smtClean="0">
                <a:solidFill>
                  <a:srgbClr val="4B4D4F"/>
                </a:solidFill>
                <a:latin typeface="微软雅黑" panose="020B0503020204020204" pitchFamily="34" charset="-122"/>
                <a:ea typeface="微软雅黑" panose="020B0503020204020204" pitchFamily="34" charset="-122"/>
              </a:rPr>
              <a:t>大量工单</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31" name="对角圆角矩形 30"/>
          <p:cNvSpPr/>
          <p:nvPr/>
        </p:nvSpPr>
        <p:spPr>
          <a:xfrm>
            <a:off x="6405459" y="4240408"/>
            <a:ext cx="3830829" cy="1909129"/>
          </a:xfrm>
          <a:prstGeom prst="round2DiagRect">
            <a:avLst/>
          </a:prstGeom>
          <a:noFill/>
          <a:ln w="130175">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2" name="矩形 31"/>
          <p:cNvSpPr/>
          <p:nvPr/>
        </p:nvSpPr>
        <p:spPr>
          <a:xfrm>
            <a:off x="9912991" y="4084877"/>
            <a:ext cx="615553"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33" name="矩形 32"/>
          <p:cNvSpPr/>
          <p:nvPr/>
        </p:nvSpPr>
        <p:spPr>
          <a:xfrm>
            <a:off x="6844812" y="4951919"/>
            <a:ext cx="3593463" cy="400110"/>
          </a:xfrm>
          <a:prstGeom prst="rect">
            <a:avLst/>
          </a:prstGeom>
        </p:spPr>
        <p:txBody>
          <a:bodyPr wrap="square">
            <a:spAutoFit/>
          </a:bodyPr>
          <a:lstStyle/>
          <a:p>
            <a:pPr defTabSz="685800"/>
            <a:r>
              <a:rPr lang="zh-CN" altLang="en-US" sz="2000" b="1" dirty="0">
                <a:solidFill>
                  <a:srgbClr val="4B4D4F"/>
                </a:solidFill>
                <a:latin typeface="微软雅黑" panose="020B0503020204020204" pitchFamily="34" charset="-122"/>
                <a:ea typeface="微软雅黑" panose="020B0503020204020204" pitchFamily="34" charset="-122"/>
              </a:rPr>
              <a:t>同步</a:t>
            </a:r>
            <a:r>
              <a:rPr lang="zh-CN" altLang="en-US" sz="2000" b="1" dirty="0" smtClean="0">
                <a:solidFill>
                  <a:srgbClr val="4B4D4F"/>
                </a:solidFill>
                <a:latin typeface="微软雅黑" panose="020B0503020204020204" pitchFamily="34" charset="-122"/>
                <a:ea typeface="微软雅黑" panose="020B0503020204020204" pitchFamily="34" charset="-122"/>
              </a:rPr>
              <a:t>处理任务，</a:t>
            </a:r>
            <a:r>
              <a:rPr lang="zh-CN" altLang="en-US" sz="2000" b="1" dirty="0">
                <a:solidFill>
                  <a:srgbClr val="4B4D4F"/>
                </a:solidFill>
                <a:latin typeface="微软雅黑" panose="020B0503020204020204" pitchFamily="34" charset="-122"/>
                <a:ea typeface="微软雅黑" panose="020B0503020204020204" pitchFamily="34" charset="-122"/>
              </a:rPr>
              <a:t>异步</a:t>
            </a:r>
            <a:r>
              <a:rPr lang="zh-CN" altLang="en-US" sz="2000" b="1" dirty="0" smtClean="0">
                <a:solidFill>
                  <a:srgbClr val="4B4D4F"/>
                </a:solidFill>
                <a:latin typeface="微软雅黑" panose="020B0503020204020204" pitchFamily="34" charset="-122"/>
                <a:ea typeface="微软雅黑" panose="020B0503020204020204" pitchFamily="34" charset="-122"/>
              </a:rPr>
              <a:t>化</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18" name="矩形 17"/>
          <p:cNvSpPr/>
          <p:nvPr/>
        </p:nvSpPr>
        <p:spPr>
          <a:xfrm>
            <a:off x="5170382" y="1842213"/>
            <a:ext cx="615553"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26" name="矩形 25"/>
          <p:cNvSpPr/>
          <p:nvPr/>
        </p:nvSpPr>
        <p:spPr>
          <a:xfrm>
            <a:off x="9912991" y="1831142"/>
            <a:ext cx="615553"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16" name="矩形 15"/>
          <p:cNvSpPr/>
          <p:nvPr/>
        </p:nvSpPr>
        <p:spPr>
          <a:xfrm>
            <a:off x="7469670" y="2985778"/>
            <a:ext cx="3396002" cy="400110"/>
          </a:xfrm>
          <a:prstGeom prst="rect">
            <a:avLst/>
          </a:prstGeom>
        </p:spPr>
        <p:txBody>
          <a:bodyPr wrap="square">
            <a:spAutoFit/>
          </a:bodyPr>
          <a:lstStyle/>
          <a:p>
            <a:pPr defTabSz="685800"/>
            <a:r>
              <a:rPr lang="zh-CN" altLang="en-US" sz="2000" b="1" dirty="0" smtClean="0">
                <a:solidFill>
                  <a:srgbClr val="4B4D4F"/>
                </a:solidFill>
                <a:latin typeface="微软雅黑" panose="020B0503020204020204" pitchFamily="34" charset="-122"/>
                <a:ea typeface="微软雅黑" panose="020B0503020204020204" pitchFamily="34" charset="-122"/>
              </a:rPr>
              <a:t>重新检查</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defTabSz="685800"/>
            <a:r>
              <a:rPr lang="zh-CN" altLang="en-US" sz="2000" b="1" dirty="0" smtClean="0">
                <a:solidFill>
                  <a:srgbClr val="4B4D4F"/>
                </a:solidFill>
                <a:latin typeface="微软雅黑" panose="020B0503020204020204" pitchFamily="34" charset="-122"/>
                <a:ea typeface="微软雅黑" panose="020B0503020204020204" pitchFamily="34" charset="-122"/>
              </a:rPr>
              <a:t>影响审核时效</a:t>
            </a:r>
            <a:endParaRPr lang="zh-CN" altLang="en-US" sz="2000" b="1" dirty="0">
              <a:solidFill>
                <a:srgbClr val="4B4D4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242751" y="2385369"/>
            <a:ext cx="584775" cy="1324756"/>
          </a:xfrm>
          <a:prstGeom prst="rect">
            <a:avLst/>
          </a:prstGeom>
          <a:noFill/>
        </p:spPr>
        <p:txBody>
          <a:bodyPr vert="eaVert" wrap="square" rtlCol="0">
            <a:spAutoFit/>
          </a:bodyPr>
          <a:lstStyle/>
          <a:p>
            <a:pPr>
              <a:lnSpc>
                <a:spcPct val="130000"/>
              </a:lnSpc>
            </a:pPr>
            <a:r>
              <a:rPr lang="zh-CN" altLang="en-US" sz="2000" dirty="0" smtClean="0">
                <a:solidFill>
                  <a:srgbClr val="FFFFFF"/>
                </a:solidFill>
                <a:latin typeface="Arial" panose="020B0604020202020204" pitchFamily="34" charset="0"/>
                <a:ea typeface="微软雅黑" panose="020B0503020204020204" pitchFamily="34" charset="-122"/>
              </a:rPr>
              <a:t>关联系统</a:t>
            </a:r>
          </a:p>
        </p:txBody>
      </p:sp>
      <p:sp>
        <p:nvSpPr>
          <p:cNvPr id="20" name="文本框 19"/>
          <p:cNvSpPr txBox="1"/>
          <p:nvPr/>
        </p:nvSpPr>
        <p:spPr>
          <a:xfrm>
            <a:off x="9972167" y="2628390"/>
            <a:ext cx="584775" cy="1324756"/>
          </a:xfrm>
          <a:prstGeom prst="rect">
            <a:avLst/>
          </a:prstGeom>
          <a:noFill/>
        </p:spPr>
        <p:txBody>
          <a:bodyPr vert="eaVert" wrap="square" rtlCol="0">
            <a:spAutoFit/>
          </a:bodyPr>
          <a:lstStyle/>
          <a:p>
            <a:pPr>
              <a:lnSpc>
                <a:spcPct val="130000"/>
              </a:lnSpc>
            </a:pPr>
            <a:r>
              <a:rPr lang="zh-CN" altLang="en-US" sz="2000" dirty="0">
                <a:solidFill>
                  <a:srgbClr val="FFFFFF"/>
                </a:solidFill>
                <a:latin typeface="Arial" panose="020B0604020202020204" pitchFamily="34" charset="0"/>
                <a:ea typeface="微软雅黑" panose="020B0503020204020204" pitchFamily="34" charset="-122"/>
              </a:rPr>
              <a:t>影响</a:t>
            </a:r>
            <a:endParaRPr lang="zh-CN" altLang="en-US" sz="2000" dirty="0" smtClean="0">
              <a:solidFill>
                <a:srgbClr val="FFFFFF"/>
              </a:solidFill>
              <a:latin typeface="Arial" panose="020B0604020202020204" pitchFamily="34" charset="0"/>
              <a:ea typeface="微软雅黑" panose="020B0503020204020204" pitchFamily="34" charset="-122"/>
            </a:endParaRPr>
          </a:p>
        </p:txBody>
      </p:sp>
      <p:sp>
        <p:nvSpPr>
          <p:cNvPr id="24" name="文本框 23"/>
          <p:cNvSpPr txBox="1"/>
          <p:nvPr/>
        </p:nvSpPr>
        <p:spPr>
          <a:xfrm>
            <a:off x="5218534" y="4951919"/>
            <a:ext cx="584775" cy="1324756"/>
          </a:xfrm>
          <a:prstGeom prst="rect">
            <a:avLst/>
          </a:prstGeom>
          <a:noFill/>
        </p:spPr>
        <p:txBody>
          <a:bodyPr vert="eaVert" wrap="square" rtlCol="0">
            <a:spAutoFit/>
          </a:bodyPr>
          <a:lstStyle/>
          <a:p>
            <a:pPr>
              <a:lnSpc>
                <a:spcPct val="130000"/>
              </a:lnSpc>
            </a:pPr>
            <a:r>
              <a:rPr lang="zh-CN" altLang="en-US" sz="2000" dirty="0" smtClean="0">
                <a:solidFill>
                  <a:srgbClr val="FFFFFF"/>
                </a:solidFill>
                <a:latin typeface="Arial" panose="020B0604020202020204" pitchFamily="34" charset="0"/>
                <a:ea typeface="微软雅黑" panose="020B0503020204020204" pitchFamily="34" charset="-122"/>
              </a:rPr>
              <a:t>场景</a:t>
            </a:r>
          </a:p>
        </p:txBody>
      </p:sp>
      <p:sp>
        <p:nvSpPr>
          <p:cNvPr id="34" name="文本框 33"/>
          <p:cNvSpPr txBox="1"/>
          <p:nvPr/>
        </p:nvSpPr>
        <p:spPr>
          <a:xfrm>
            <a:off x="10021744" y="4951919"/>
            <a:ext cx="584775" cy="1324756"/>
          </a:xfrm>
          <a:prstGeom prst="rect">
            <a:avLst/>
          </a:prstGeom>
          <a:noFill/>
        </p:spPr>
        <p:txBody>
          <a:bodyPr vert="eaVert" wrap="square" rtlCol="0">
            <a:spAutoFit/>
          </a:bodyPr>
          <a:lstStyle/>
          <a:p>
            <a:pPr>
              <a:lnSpc>
                <a:spcPct val="130000"/>
              </a:lnSpc>
            </a:pPr>
            <a:r>
              <a:rPr lang="zh-CN" altLang="en-US" sz="2000" dirty="0" smtClean="0">
                <a:solidFill>
                  <a:srgbClr val="FFFFFF"/>
                </a:solidFill>
                <a:latin typeface="Arial" panose="020B0604020202020204" pitchFamily="34" charset="0"/>
                <a:ea typeface="微软雅黑" panose="020B0503020204020204" pitchFamily="34" charset="-122"/>
              </a:rPr>
              <a:t>手段</a:t>
            </a:r>
          </a:p>
        </p:txBody>
      </p:sp>
    </p:spTree>
    <p:extLst>
      <p:ext uri="{BB962C8B-B14F-4D97-AF65-F5344CB8AC3E}">
        <p14:creationId xmlns:p14="http://schemas.microsoft.com/office/powerpoint/2010/main" val="215655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全量清理</a:t>
            </a:r>
            <a:r>
              <a:rPr lang="zh-CN" altLang="en-US" sz="2800" b="1" dirty="0" smtClean="0">
                <a:solidFill>
                  <a:schemeClr val="bg1"/>
                </a:solidFill>
                <a:latin typeface="Arial" panose="020B0604020202020204" pitchFamily="34" charset="0"/>
                <a:ea typeface="微软雅黑" panose="020B0503020204020204" pitchFamily="34" charset="-122"/>
              </a:rPr>
              <a:t>任务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流程图</a:t>
            </a:r>
          </a:p>
        </p:txBody>
      </p:sp>
      <p:pic>
        <p:nvPicPr>
          <p:cNvPr id="3" name="内容占位符 2"/>
          <p:cNvPicPr>
            <a:picLocks noGrp="1" noChangeAspect="1"/>
          </p:cNvPicPr>
          <p:nvPr>
            <p:ph idx="1"/>
          </p:nvPr>
        </p:nvPicPr>
        <p:blipFill>
          <a:blip r:embed="rId3"/>
          <a:stretch>
            <a:fillRect/>
          </a:stretch>
        </p:blipFill>
        <p:spPr>
          <a:xfrm>
            <a:off x="2248353" y="1383889"/>
            <a:ext cx="7911194" cy="5214938"/>
          </a:xfrm>
          <a:prstGeom prst="rect">
            <a:avLst/>
          </a:prstGeom>
        </p:spPr>
      </p:pic>
    </p:spTree>
    <p:extLst>
      <p:ext uri="{BB962C8B-B14F-4D97-AF65-F5344CB8AC3E}">
        <p14:creationId xmlns:p14="http://schemas.microsoft.com/office/powerpoint/2010/main" val="1775063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6403" y="174448"/>
            <a:ext cx="6572403" cy="48222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227805" y="6109580"/>
            <a:ext cx="432000" cy="432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228568" y="5636596"/>
            <a:ext cx="432000" cy="432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7229631" y="5184347"/>
            <a:ext cx="432000" cy="432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菱形 9"/>
          <p:cNvSpPr/>
          <p:nvPr/>
        </p:nvSpPr>
        <p:spPr>
          <a:xfrm>
            <a:off x="6788686" y="2737019"/>
            <a:ext cx="5086799" cy="1439310"/>
          </a:xfrm>
          <a:custGeom>
            <a:avLst/>
            <a:gdLst>
              <a:gd name="connsiteX0" fmla="*/ 0 w 6624430"/>
              <a:gd name="connsiteY0" fmla="*/ 563336 h 1126671"/>
              <a:gd name="connsiteX1" fmla="*/ 3312215 w 6624430"/>
              <a:gd name="connsiteY1" fmla="*/ 0 h 1126671"/>
              <a:gd name="connsiteX2" fmla="*/ 6624430 w 6624430"/>
              <a:gd name="connsiteY2" fmla="*/ 563336 h 1126671"/>
              <a:gd name="connsiteX3" fmla="*/ 3312215 w 6624430"/>
              <a:gd name="connsiteY3" fmla="*/ 1126671 h 1126671"/>
              <a:gd name="connsiteX4" fmla="*/ 0 w 6624430"/>
              <a:gd name="connsiteY4" fmla="*/ 563336 h 1126671"/>
              <a:gd name="connsiteX0" fmla="*/ 0 w 6624430"/>
              <a:gd name="connsiteY0" fmla="*/ 607941 h 1171276"/>
              <a:gd name="connsiteX1" fmla="*/ 5118712 w 6624430"/>
              <a:gd name="connsiteY1" fmla="*/ 0 h 1171276"/>
              <a:gd name="connsiteX2" fmla="*/ 6624430 w 6624430"/>
              <a:gd name="connsiteY2" fmla="*/ 607941 h 1171276"/>
              <a:gd name="connsiteX3" fmla="*/ 3312215 w 6624430"/>
              <a:gd name="connsiteY3" fmla="*/ 1171276 h 1171276"/>
              <a:gd name="connsiteX4" fmla="*/ 0 w 6624430"/>
              <a:gd name="connsiteY4" fmla="*/ 607941 h 1171276"/>
              <a:gd name="connsiteX0" fmla="*/ 0 w 6624430"/>
              <a:gd name="connsiteY0" fmla="*/ 607941 h 1425276"/>
              <a:gd name="connsiteX1" fmla="*/ 5118712 w 6624430"/>
              <a:gd name="connsiteY1" fmla="*/ 0 h 1425276"/>
              <a:gd name="connsiteX2" fmla="*/ 6624430 w 6624430"/>
              <a:gd name="connsiteY2" fmla="*/ 607941 h 1425276"/>
              <a:gd name="connsiteX3" fmla="*/ 3109015 w 6624430"/>
              <a:gd name="connsiteY3" fmla="*/ 1425276 h 1425276"/>
              <a:gd name="connsiteX4" fmla="*/ 0 w 6624430"/>
              <a:gd name="connsiteY4" fmla="*/ 607941 h 1425276"/>
              <a:gd name="connsiteX0" fmla="*/ 0 w 6624430"/>
              <a:gd name="connsiteY0" fmla="*/ 607941 h 1704676"/>
              <a:gd name="connsiteX1" fmla="*/ 5118712 w 6624430"/>
              <a:gd name="connsiteY1" fmla="*/ 0 h 1704676"/>
              <a:gd name="connsiteX2" fmla="*/ 6624430 w 6624430"/>
              <a:gd name="connsiteY2" fmla="*/ 607941 h 1704676"/>
              <a:gd name="connsiteX3" fmla="*/ 3413815 w 6624430"/>
              <a:gd name="connsiteY3" fmla="*/ 1704676 h 1704676"/>
              <a:gd name="connsiteX4" fmla="*/ 0 w 6624430"/>
              <a:gd name="connsiteY4" fmla="*/ 607941 h 1704676"/>
              <a:gd name="connsiteX0" fmla="*/ 0 w 5966508"/>
              <a:gd name="connsiteY0" fmla="*/ 594288 h 1704676"/>
              <a:gd name="connsiteX1" fmla="*/ 4460790 w 5966508"/>
              <a:gd name="connsiteY1" fmla="*/ 0 h 1704676"/>
              <a:gd name="connsiteX2" fmla="*/ 5966508 w 5966508"/>
              <a:gd name="connsiteY2" fmla="*/ 607941 h 1704676"/>
              <a:gd name="connsiteX3" fmla="*/ 2755893 w 5966508"/>
              <a:gd name="connsiteY3" fmla="*/ 1704676 h 1704676"/>
              <a:gd name="connsiteX4" fmla="*/ 0 w 5966508"/>
              <a:gd name="connsiteY4" fmla="*/ 594288 h 170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6508" h="1704676">
                <a:moveTo>
                  <a:pt x="0" y="594288"/>
                </a:moveTo>
                <a:lnTo>
                  <a:pt x="4460790" y="0"/>
                </a:lnTo>
                <a:lnTo>
                  <a:pt x="5966508" y="607941"/>
                </a:lnTo>
                <a:lnTo>
                  <a:pt x="2755893" y="1704676"/>
                </a:lnTo>
                <a:lnTo>
                  <a:pt x="0" y="594288"/>
                </a:lnTo>
                <a:close/>
              </a:path>
            </a:pathLst>
          </a:custGeom>
          <a:solidFill>
            <a:schemeClr val="tx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4026" y="1411445"/>
            <a:ext cx="2160000" cy="270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061" y="1552043"/>
            <a:ext cx="1962028" cy="243497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51711" y="1420239"/>
            <a:ext cx="787005" cy="5009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文案</a:t>
            </a:r>
          </a:p>
        </p:txBody>
      </p:sp>
      <p:graphicFrame>
        <p:nvGraphicFramePr>
          <p:cNvPr id="11" name="表格 10"/>
          <p:cNvGraphicFramePr>
            <a:graphicFrameLocks noGrp="1"/>
          </p:cNvGraphicFramePr>
          <p:nvPr>
            <p:extLst>
              <p:ext uri="{D42A27DB-BD31-4B8C-83A1-F6EECF244321}">
                <p14:modId xmlns:p14="http://schemas.microsoft.com/office/powerpoint/2010/main" val="1513752635"/>
              </p:ext>
            </p:extLst>
          </p:nvPr>
        </p:nvGraphicFramePr>
        <p:xfrm>
          <a:off x="2615538" y="1627558"/>
          <a:ext cx="2909296" cy="2273990"/>
        </p:xfrm>
        <a:graphic>
          <a:graphicData uri="http://schemas.openxmlformats.org/drawingml/2006/table">
            <a:tbl>
              <a:tblPr firstRow="1" bandRow="1">
                <a:tableStyleId>{69CF1AB2-1976-4502-BF36-3FF5EA218861}</a:tableStyleId>
              </a:tblPr>
              <a:tblGrid>
                <a:gridCol w="1070677"/>
                <a:gridCol w="1838619"/>
              </a:tblGrid>
              <a:tr h="454798">
                <a:tc>
                  <a:txBody>
                    <a:bodyPr/>
                    <a:lstStyle/>
                    <a:p>
                      <a:pPr algn="ctr"/>
                      <a:r>
                        <a:rPr lang="zh-CN" altLang="en-US" sz="1200" b="0" dirty="0" smtClean="0">
                          <a:solidFill>
                            <a:schemeClr val="tx1"/>
                          </a:solidFill>
                          <a:latin typeface="+mj-ea"/>
                          <a:ea typeface="+mj-ea"/>
                        </a:rPr>
                        <a:t>花名</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编城</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性别</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男</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出生日期</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sz="1200" b="0" dirty="0" smtClean="0">
                          <a:solidFill>
                            <a:schemeClr val="tx1"/>
                          </a:solidFill>
                          <a:latin typeface="+mj-ea"/>
                          <a:ea typeface="+mj-ea"/>
                        </a:rPr>
                        <a:t>1994.6</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学历</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硕士</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爱好</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看技术文章和书籍</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grpSp>
        <p:nvGrpSpPr>
          <p:cNvPr id="12" name="组合 11"/>
          <p:cNvGrpSpPr/>
          <p:nvPr/>
        </p:nvGrpSpPr>
        <p:grpSpPr>
          <a:xfrm>
            <a:off x="7382620" y="3192981"/>
            <a:ext cx="454316" cy="232072"/>
            <a:chOff x="9579896" y="5526467"/>
            <a:chExt cx="1088104" cy="557163"/>
          </a:xfrm>
        </p:grpSpPr>
        <p:sp>
          <p:nvSpPr>
            <p:cNvPr id="13" name="椭圆 12"/>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8243807" y="3293709"/>
            <a:ext cx="454316" cy="232072"/>
            <a:chOff x="9579896" y="5526467"/>
            <a:chExt cx="1088104" cy="557163"/>
          </a:xfrm>
        </p:grpSpPr>
        <p:sp>
          <p:nvSpPr>
            <p:cNvPr id="16" name="椭圆 15"/>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0756093" y="3221741"/>
            <a:ext cx="454316" cy="232072"/>
            <a:chOff x="9579896" y="5526467"/>
            <a:chExt cx="1088104" cy="557163"/>
          </a:xfrm>
        </p:grpSpPr>
        <p:sp>
          <p:nvSpPr>
            <p:cNvPr id="19" name="椭圆 18"/>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842198" y="3076945"/>
            <a:ext cx="454316" cy="232072"/>
            <a:chOff x="9579896" y="5526467"/>
            <a:chExt cx="1088104" cy="557163"/>
          </a:xfrm>
        </p:grpSpPr>
        <p:sp>
          <p:nvSpPr>
            <p:cNvPr id="22" name="椭圆 21"/>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9393388" y="3474981"/>
            <a:ext cx="454316" cy="232072"/>
            <a:chOff x="9579896" y="5526467"/>
            <a:chExt cx="1088104" cy="557163"/>
          </a:xfrm>
        </p:grpSpPr>
        <p:sp>
          <p:nvSpPr>
            <p:cNvPr id="25" name="椭圆 24"/>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9966182" y="3144681"/>
            <a:ext cx="454316" cy="232072"/>
            <a:chOff x="9579896" y="5526467"/>
            <a:chExt cx="1088104" cy="557163"/>
          </a:xfrm>
        </p:grpSpPr>
        <p:sp>
          <p:nvSpPr>
            <p:cNvPr id="28" name="椭圆 27"/>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p:cNvCxnSpPr/>
          <p:nvPr/>
        </p:nvCxnSpPr>
        <p:spPr>
          <a:xfrm>
            <a:off x="7605815" y="1960510"/>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67002" y="2060107"/>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065393" y="1838928"/>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616583" y="2234251"/>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981140" y="1991527"/>
            <a:ext cx="0" cy="1347652"/>
          </a:xfrm>
          <a:prstGeom prst="line">
            <a:avLst/>
          </a:prstGeom>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322272" y="1975050"/>
            <a:ext cx="540000" cy="540000"/>
          </a:xfrm>
          <a:prstGeom prst="ellipse">
            <a:avLst/>
          </a:prstGeom>
          <a:solidFill>
            <a:schemeClr val="tx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mj-ea"/>
                <a:ea typeface="+mj-ea"/>
              </a:rPr>
              <a:t>执行</a:t>
            </a:r>
            <a:r>
              <a:rPr lang="zh-CN" altLang="en-US" sz="1400" b="1" dirty="0" smtClean="0">
                <a:solidFill>
                  <a:schemeClr val="bg1"/>
                </a:solidFill>
              </a:rPr>
              <a:t>力</a:t>
            </a:r>
            <a:endParaRPr lang="zh-CN" altLang="en-US" sz="1400" b="1" dirty="0">
              <a:solidFill>
                <a:schemeClr val="bg1"/>
              </a:solidFill>
            </a:endParaRPr>
          </a:p>
        </p:txBody>
      </p:sp>
      <p:sp>
        <p:nvSpPr>
          <p:cNvPr id="36" name="椭圆 35"/>
          <p:cNvSpPr/>
          <p:nvPr/>
        </p:nvSpPr>
        <p:spPr>
          <a:xfrm>
            <a:off x="8775564" y="1435050"/>
            <a:ext cx="540000" cy="540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mj-ea"/>
                <a:ea typeface="+mj-ea"/>
              </a:rPr>
              <a:t>思考力</a:t>
            </a:r>
            <a:endParaRPr lang="zh-CN" altLang="en-US" sz="1200" b="1" dirty="0">
              <a:solidFill>
                <a:schemeClr val="tx1"/>
              </a:solidFill>
              <a:latin typeface="+mj-ea"/>
              <a:ea typeface="+mj-ea"/>
            </a:endParaRPr>
          </a:p>
        </p:txBody>
      </p:sp>
      <p:sp>
        <p:nvSpPr>
          <p:cNvPr id="37" name="椭圆 36"/>
          <p:cNvSpPr/>
          <p:nvPr/>
        </p:nvSpPr>
        <p:spPr>
          <a:xfrm>
            <a:off x="8189510" y="1975050"/>
            <a:ext cx="540000" cy="540000"/>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mj-ea"/>
                <a:ea typeface="+mj-ea"/>
              </a:rPr>
              <a:t>编程</a:t>
            </a:r>
            <a:endParaRPr lang="zh-CN" altLang="en-US" sz="1200" b="1" dirty="0">
              <a:latin typeface="+mj-ea"/>
              <a:ea typeface="+mj-ea"/>
            </a:endParaRPr>
          </a:p>
        </p:txBody>
      </p:sp>
      <p:sp>
        <p:nvSpPr>
          <p:cNvPr id="38" name="椭圆 37"/>
          <p:cNvSpPr/>
          <p:nvPr/>
        </p:nvSpPr>
        <p:spPr>
          <a:xfrm>
            <a:off x="7338469" y="1562242"/>
            <a:ext cx="540000" cy="540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j-ea"/>
                <a:ea typeface="+mj-ea"/>
              </a:rPr>
              <a:t>写作</a:t>
            </a:r>
          </a:p>
        </p:txBody>
      </p:sp>
      <p:cxnSp>
        <p:nvCxnSpPr>
          <p:cNvPr id="39" name="直接连接符 38"/>
          <p:cNvCxnSpPr/>
          <p:nvPr/>
        </p:nvCxnSpPr>
        <p:spPr>
          <a:xfrm>
            <a:off x="10189377" y="1914692"/>
            <a:ext cx="0" cy="1347652"/>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9914200" y="1420510"/>
            <a:ext cx="540000" cy="540000"/>
          </a:xfrm>
          <a:prstGeom prst="ellipse">
            <a:avLst/>
          </a:prstGeom>
          <a:solidFill>
            <a:schemeClr val="tx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mj-ea"/>
                <a:ea typeface="+mj-ea"/>
              </a:rPr>
              <a:t>创意</a:t>
            </a:r>
            <a:endParaRPr lang="zh-CN" altLang="en-US" sz="1400" b="1" dirty="0">
              <a:solidFill>
                <a:schemeClr val="tx1"/>
              </a:solidFill>
              <a:latin typeface="+mj-ea"/>
              <a:ea typeface="+mj-ea"/>
            </a:endParaRPr>
          </a:p>
        </p:txBody>
      </p:sp>
      <p:sp>
        <p:nvSpPr>
          <p:cNvPr id="41" name="椭圆 40"/>
          <p:cNvSpPr/>
          <p:nvPr/>
        </p:nvSpPr>
        <p:spPr>
          <a:xfrm>
            <a:off x="10716255" y="1869015"/>
            <a:ext cx="540000" cy="540000"/>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mj-ea"/>
                <a:ea typeface="+mj-ea"/>
              </a:rPr>
              <a:t>技术</a:t>
            </a:r>
            <a:endParaRPr lang="zh-CN" altLang="en-US" sz="1400" b="1" dirty="0">
              <a:latin typeface="+mj-ea"/>
              <a:ea typeface="+mj-ea"/>
            </a:endParaRPr>
          </a:p>
        </p:txBody>
      </p:sp>
      <p:sp>
        <p:nvSpPr>
          <p:cNvPr id="42" name="椭圆 41"/>
          <p:cNvSpPr/>
          <p:nvPr/>
        </p:nvSpPr>
        <p:spPr>
          <a:xfrm>
            <a:off x="247851" y="5077651"/>
            <a:ext cx="855243" cy="81184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mj-ea"/>
                <a:ea typeface="+mj-ea"/>
              </a:rPr>
              <a:t>东北大学</a:t>
            </a:r>
            <a:endParaRPr lang="zh-CN" altLang="en-US" sz="1400" b="1" dirty="0">
              <a:solidFill>
                <a:schemeClr val="tx1"/>
              </a:solidFill>
              <a:latin typeface="+mj-ea"/>
              <a:ea typeface="+mj-ea"/>
            </a:endParaRPr>
          </a:p>
        </p:txBody>
      </p:sp>
      <p:sp>
        <p:nvSpPr>
          <p:cNvPr id="43" name="椭圆 42"/>
          <p:cNvSpPr/>
          <p:nvPr/>
        </p:nvSpPr>
        <p:spPr>
          <a:xfrm>
            <a:off x="248612" y="6000124"/>
            <a:ext cx="854482" cy="806709"/>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mj-ea"/>
                <a:ea typeface="+mj-ea"/>
              </a:rPr>
              <a:t>南京大学</a:t>
            </a:r>
            <a:endParaRPr lang="zh-CN" altLang="en-US" sz="1400" b="1" dirty="0">
              <a:solidFill>
                <a:schemeClr val="tx1"/>
              </a:solidFill>
              <a:latin typeface="+mj-ea"/>
              <a:ea typeface="+mj-ea"/>
            </a:endParaRPr>
          </a:p>
        </p:txBody>
      </p:sp>
      <p:sp>
        <p:nvSpPr>
          <p:cNvPr id="44" name="earth-globe-grid_70574"/>
          <p:cNvSpPr>
            <a:spLocks noChangeAspect="1"/>
          </p:cNvSpPr>
          <p:nvPr/>
        </p:nvSpPr>
        <p:spPr bwMode="auto">
          <a:xfrm>
            <a:off x="7265670" y="5213400"/>
            <a:ext cx="360545" cy="360000"/>
          </a:xfrm>
          <a:custGeom>
            <a:avLst/>
            <a:gdLst>
              <a:gd name="T0" fmla="*/ 5067 w 5067"/>
              <a:gd name="T1" fmla="*/ 2520 h 5067"/>
              <a:gd name="T2" fmla="*/ 0 w 5067"/>
              <a:gd name="T3" fmla="*/ 2520 h 5067"/>
              <a:gd name="T4" fmla="*/ 0 w 5067"/>
              <a:gd name="T5" fmla="*/ 2546 h 5067"/>
              <a:gd name="T6" fmla="*/ 5067 w 5067"/>
              <a:gd name="T7" fmla="*/ 2546 h 5067"/>
              <a:gd name="T8" fmla="*/ 4099 w 5067"/>
              <a:gd name="T9" fmla="*/ 2929 h 5067"/>
              <a:gd name="T10" fmla="*/ 3907 w 5067"/>
              <a:gd name="T11" fmla="*/ 2533 h 5067"/>
              <a:gd name="T12" fmla="*/ 4099 w 5067"/>
              <a:gd name="T13" fmla="*/ 2138 h 5067"/>
              <a:gd name="T14" fmla="*/ 4637 w 5067"/>
              <a:gd name="T15" fmla="*/ 2533 h 5067"/>
              <a:gd name="T16" fmla="*/ 4099 w 5067"/>
              <a:gd name="T17" fmla="*/ 2929 h 5067"/>
              <a:gd name="T18" fmla="*/ 1906 w 5067"/>
              <a:gd name="T19" fmla="*/ 4077 h 5067"/>
              <a:gd name="T20" fmla="*/ 2533 w 5067"/>
              <a:gd name="T21" fmla="*/ 3593 h 5067"/>
              <a:gd name="T22" fmla="*/ 3161 w 5067"/>
              <a:gd name="T23" fmla="*/ 4077 h 5067"/>
              <a:gd name="T24" fmla="*/ 2533 w 5067"/>
              <a:gd name="T25" fmla="*/ 3163 h 5067"/>
              <a:gd name="T26" fmla="*/ 1589 w 5067"/>
              <a:gd name="T27" fmla="*/ 2533 h 5067"/>
              <a:gd name="T28" fmla="*/ 2533 w 5067"/>
              <a:gd name="T29" fmla="*/ 1903 h 5067"/>
              <a:gd name="T30" fmla="*/ 3478 w 5067"/>
              <a:gd name="T31" fmla="*/ 2533 h 5067"/>
              <a:gd name="T32" fmla="*/ 2533 w 5067"/>
              <a:gd name="T33" fmla="*/ 3163 h 5067"/>
              <a:gd name="T34" fmla="*/ 429 w 5067"/>
              <a:gd name="T35" fmla="*/ 2533 h 5067"/>
              <a:gd name="T36" fmla="*/ 967 w 5067"/>
              <a:gd name="T37" fmla="*/ 2138 h 5067"/>
              <a:gd name="T38" fmla="*/ 1159 w 5067"/>
              <a:gd name="T39" fmla="*/ 2533 h 5067"/>
              <a:gd name="T40" fmla="*/ 967 w 5067"/>
              <a:gd name="T41" fmla="*/ 2929 h 5067"/>
              <a:gd name="T42" fmla="*/ 2533 w 5067"/>
              <a:gd name="T43" fmla="*/ 429 h 5067"/>
              <a:gd name="T44" fmla="*/ 3357 w 5067"/>
              <a:gd name="T45" fmla="*/ 1527 h 5067"/>
              <a:gd name="T46" fmla="*/ 1709 w 5067"/>
              <a:gd name="T47" fmla="*/ 1527 h 5067"/>
              <a:gd name="T48" fmla="*/ 2533 w 5067"/>
              <a:gd name="T49" fmla="*/ 429 h 5067"/>
              <a:gd name="T50" fmla="*/ 4246 w 5067"/>
              <a:gd name="T51" fmla="*/ 1734 h 5067"/>
              <a:gd name="T52" fmla="*/ 3545 w 5067"/>
              <a:gd name="T53" fmla="*/ 798 h 5067"/>
              <a:gd name="T54" fmla="*/ 4525 w 5067"/>
              <a:gd name="T55" fmla="*/ 1854 h 5067"/>
              <a:gd name="T56" fmla="*/ 1522 w 5067"/>
              <a:gd name="T57" fmla="*/ 798 h 5067"/>
              <a:gd name="T58" fmla="*/ 820 w 5067"/>
              <a:gd name="T59" fmla="*/ 1734 h 5067"/>
              <a:gd name="T60" fmla="*/ 1605 w 5067"/>
              <a:gd name="T61" fmla="*/ 646 h 5067"/>
              <a:gd name="T62" fmla="*/ 820 w 5067"/>
              <a:gd name="T63" fmla="*/ 3332 h 5067"/>
              <a:gd name="T64" fmla="*/ 1522 w 5067"/>
              <a:gd name="T65" fmla="*/ 4269 h 5067"/>
              <a:gd name="T66" fmla="*/ 542 w 5067"/>
              <a:gd name="T67" fmla="*/ 3212 h 5067"/>
              <a:gd name="T68" fmla="*/ 3545 w 5067"/>
              <a:gd name="T69" fmla="*/ 4269 h 5067"/>
              <a:gd name="T70" fmla="*/ 4246 w 5067"/>
              <a:gd name="T71" fmla="*/ 3332 h 5067"/>
              <a:gd name="T72" fmla="*/ 3462 w 5067"/>
              <a:gd name="T73" fmla="*/ 4421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x="0" y="2529"/>
                  <a:pt x="0" y="2533"/>
                </a:cubicBezTo>
                <a:cubicBezTo>
                  <a:pt x="0" y="2538"/>
                  <a:pt x="0" y="2542"/>
                  <a:pt x="0" y="2546"/>
                </a:cubicBezTo>
                <a:cubicBezTo>
                  <a:pt x="7" y="3937"/>
                  <a:pt x="1141" y="5067"/>
                  <a:pt x="2533" y="5067"/>
                </a:cubicBezTo>
                <a:cubicBezTo>
                  <a:pt x="3926" y="5067"/>
                  <a:pt x="5059" y="3937"/>
                  <a:pt x="5067" y="2546"/>
                </a:cubicBezTo>
                <a:cubicBezTo>
                  <a:pt x="5067" y="2542"/>
                  <a:pt x="5067" y="2538"/>
                  <a:pt x="5067" y="2533"/>
                </a:cubicBezTo>
                <a:close/>
                <a:moveTo>
                  <a:pt x="4099" y="2929"/>
                </a:moveTo>
                <a:cubicBezTo>
                  <a:pt x="4032" y="2954"/>
                  <a:pt x="3960" y="2976"/>
                  <a:pt x="3885" y="2998"/>
                </a:cubicBezTo>
                <a:cubicBezTo>
                  <a:pt x="3900" y="2846"/>
                  <a:pt x="3907" y="2691"/>
                  <a:pt x="3907" y="2533"/>
                </a:cubicBezTo>
                <a:cubicBezTo>
                  <a:pt x="3907" y="2376"/>
                  <a:pt x="3900" y="2221"/>
                  <a:pt x="3885" y="2069"/>
                </a:cubicBezTo>
                <a:cubicBezTo>
                  <a:pt x="3960" y="2090"/>
                  <a:pt x="4032" y="2113"/>
                  <a:pt x="4099" y="2138"/>
                </a:cubicBezTo>
                <a:cubicBezTo>
                  <a:pt x="4471" y="2273"/>
                  <a:pt x="4637" y="2434"/>
                  <a:pt x="4637" y="2533"/>
                </a:cubicBezTo>
                <a:lnTo>
                  <a:pt x="4637" y="2533"/>
                </a:lnTo>
                <a:lnTo>
                  <a:pt x="4637" y="2534"/>
                </a:lnTo>
                <a:cubicBezTo>
                  <a:pt x="4637" y="2633"/>
                  <a:pt x="4471" y="2794"/>
                  <a:pt x="4099" y="2929"/>
                </a:cubicBezTo>
                <a:close/>
                <a:moveTo>
                  <a:pt x="2533" y="4637"/>
                </a:moveTo>
                <a:cubicBezTo>
                  <a:pt x="2312" y="4637"/>
                  <a:pt x="2084" y="4433"/>
                  <a:pt x="1906" y="4077"/>
                </a:cubicBezTo>
                <a:cubicBezTo>
                  <a:pt x="1826" y="3917"/>
                  <a:pt x="1760" y="3736"/>
                  <a:pt x="1709" y="3540"/>
                </a:cubicBezTo>
                <a:cubicBezTo>
                  <a:pt x="1971" y="3575"/>
                  <a:pt x="2249" y="3593"/>
                  <a:pt x="2533" y="3593"/>
                </a:cubicBezTo>
                <a:cubicBezTo>
                  <a:pt x="2818" y="3593"/>
                  <a:pt x="3096" y="3575"/>
                  <a:pt x="3357" y="3540"/>
                </a:cubicBezTo>
                <a:cubicBezTo>
                  <a:pt x="3307" y="3736"/>
                  <a:pt x="3241" y="3917"/>
                  <a:pt x="3161" y="4077"/>
                </a:cubicBezTo>
                <a:cubicBezTo>
                  <a:pt x="2983" y="4433"/>
                  <a:pt x="2754" y="4637"/>
                  <a:pt x="2533" y="4637"/>
                </a:cubicBezTo>
                <a:close/>
                <a:moveTo>
                  <a:pt x="2533" y="3163"/>
                </a:moveTo>
                <a:cubicBezTo>
                  <a:pt x="2214" y="3163"/>
                  <a:pt x="1906" y="3139"/>
                  <a:pt x="1624" y="3094"/>
                </a:cubicBezTo>
                <a:cubicBezTo>
                  <a:pt x="1601" y="2913"/>
                  <a:pt x="1589" y="2725"/>
                  <a:pt x="1589" y="2533"/>
                </a:cubicBezTo>
                <a:cubicBezTo>
                  <a:pt x="1589" y="2341"/>
                  <a:pt x="1601" y="2153"/>
                  <a:pt x="1624" y="1973"/>
                </a:cubicBezTo>
                <a:cubicBezTo>
                  <a:pt x="1906" y="1927"/>
                  <a:pt x="2214" y="1903"/>
                  <a:pt x="2533" y="1903"/>
                </a:cubicBezTo>
                <a:cubicBezTo>
                  <a:pt x="2853" y="1903"/>
                  <a:pt x="3161" y="1927"/>
                  <a:pt x="3442" y="1973"/>
                </a:cubicBezTo>
                <a:cubicBezTo>
                  <a:pt x="3466" y="2153"/>
                  <a:pt x="3478" y="2341"/>
                  <a:pt x="3478" y="2533"/>
                </a:cubicBezTo>
                <a:cubicBezTo>
                  <a:pt x="3478" y="2725"/>
                  <a:pt x="3466" y="2913"/>
                  <a:pt x="3442" y="3094"/>
                </a:cubicBezTo>
                <a:cubicBezTo>
                  <a:pt x="3161" y="3139"/>
                  <a:pt x="2853" y="3163"/>
                  <a:pt x="2533" y="3163"/>
                </a:cubicBezTo>
                <a:close/>
                <a:moveTo>
                  <a:pt x="429" y="2534"/>
                </a:moveTo>
                <a:lnTo>
                  <a:pt x="429" y="2533"/>
                </a:lnTo>
                <a:lnTo>
                  <a:pt x="429" y="2533"/>
                </a:lnTo>
                <a:cubicBezTo>
                  <a:pt x="430" y="2434"/>
                  <a:pt x="596" y="2273"/>
                  <a:pt x="967" y="2138"/>
                </a:cubicBezTo>
                <a:cubicBezTo>
                  <a:pt x="1035" y="2113"/>
                  <a:pt x="1107" y="2090"/>
                  <a:pt x="1182" y="2069"/>
                </a:cubicBezTo>
                <a:cubicBezTo>
                  <a:pt x="1167" y="2221"/>
                  <a:pt x="1159" y="2376"/>
                  <a:pt x="1159" y="2533"/>
                </a:cubicBezTo>
                <a:cubicBezTo>
                  <a:pt x="1159" y="2691"/>
                  <a:pt x="1167" y="2846"/>
                  <a:pt x="1182" y="2998"/>
                </a:cubicBezTo>
                <a:cubicBezTo>
                  <a:pt x="1107" y="2977"/>
                  <a:pt x="1035" y="2954"/>
                  <a:pt x="967" y="2929"/>
                </a:cubicBezTo>
                <a:cubicBezTo>
                  <a:pt x="596" y="2794"/>
                  <a:pt x="430" y="2633"/>
                  <a:pt x="429" y="2534"/>
                </a:cubicBezTo>
                <a:close/>
                <a:moveTo>
                  <a:pt x="2533" y="429"/>
                </a:moveTo>
                <a:cubicBezTo>
                  <a:pt x="2754" y="429"/>
                  <a:pt x="2983" y="634"/>
                  <a:pt x="3161" y="990"/>
                </a:cubicBezTo>
                <a:cubicBezTo>
                  <a:pt x="3241" y="1149"/>
                  <a:pt x="3307" y="1331"/>
                  <a:pt x="3357" y="1527"/>
                </a:cubicBezTo>
                <a:cubicBezTo>
                  <a:pt x="3096" y="1492"/>
                  <a:pt x="2818" y="1474"/>
                  <a:pt x="2533" y="1474"/>
                </a:cubicBezTo>
                <a:cubicBezTo>
                  <a:pt x="2249" y="1474"/>
                  <a:pt x="1971" y="1492"/>
                  <a:pt x="1709" y="1527"/>
                </a:cubicBezTo>
                <a:cubicBezTo>
                  <a:pt x="1760" y="1331"/>
                  <a:pt x="1826" y="1149"/>
                  <a:pt x="1906" y="990"/>
                </a:cubicBezTo>
                <a:cubicBezTo>
                  <a:pt x="2084" y="634"/>
                  <a:pt x="2312" y="429"/>
                  <a:pt x="2533" y="429"/>
                </a:cubicBezTo>
                <a:close/>
                <a:moveTo>
                  <a:pt x="4525" y="1854"/>
                </a:moveTo>
                <a:cubicBezTo>
                  <a:pt x="4444" y="1813"/>
                  <a:pt x="4352" y="1773"/>
                  <a:pt x="4246" y="1734"/>
                </a:cubicBezTo>
                <a:cubicBezTo>
                  <a:pt x="4114" y="1686"/>
                  <a:pt x="3970" y="1644"/>
                  <a:pt x="3816" y="1609"/>
                </a:cubicBezTo>
                <a:cubicBezTo>
                  <a:pt x="3755" y="1310"/>
                  <a:pt x="3664" y="1035"/>
                  <a:pt x="3545" y="798"/>
                </a:cubicBezTo>
                <a:cubicBezTo>
                  <a:pt x="3519" y="745"/>
                  <a:pt x="3491" y="694"/>
                  <a:pt x="3462" y="646"/>
                </a:cubicBezTo>
                <a:cubicBezTo>
                  <a:pt x="3958" y="891"/>
                  <a:pt x="4344" y="1325"/>
                  <a:pt x="4525" y="1854"/>
                </a:cubicBezTo>
                <a:close/>
                <a:moveTo>
                  <a:pt x="1605" y="646"/>
                </a:moveTo>
                <a:cubicBezTo>
                  <a:pt x="1576" y="694"/>
                  <a:pt x="1548" y="745"/>
                  <a:pt x="1522" y="798"/>
                </a:cubicBezTo>
                <a:cubicBezTo>
                  <a:pt x="1403" y="1035"/>
                  <a:pt x="1312" y="1310"/>
                  <a:pt x="1250" y="1609"/>
                </a:cubicBezTo>
                <a:cubicBezTo>
                  <a:pt x="1097" y="1644"/>
                  <a:pt x="952" y="1686"/>
                  <a:pt x="820" y="1734"/>
                </a:cubicBezTo>
                <a:cubicBezTo>
                  <a:pt x="715" y="1773"/>
                  <a:pt x="623" y="1813"/>
                  <a:pt x="542" y="1854"/>
                </a:cubicBezTo>
                <a:cubicBezTo>
                  <a:pt x="723" y="1325"/>
                  <a:pt x="1109" y="891"/>
                  <a:pt x="1605" y="646"/>
                </a:cubicBezTo>
                <a:close/>
                <a:moveTo>
                  <a:pt x="542" y="3212"/>
                </a:moveTo>
                <a:cubicBezTo>
                  <a:pt x="623" y="3254"/>
                  <a:pt x="715" y="3294"/>
                  <a:pt x="820" y="3332"/>
                </a:cubicBezTo>
                <a:cubicBezTo>
                  <a:pt x="952" y="3380"/>
                  <a:pt x="1097" y="3422"/>
                  <a:pt x="1250" y="3458"/>
                </a:cubicBezTo>
                <a:cubicBezTo>
                  <a:pt x="1312" y="3757"/>
                  <a:pt x="1403" y="4032"/>
                  <a:pt x="1522" y="4269"/>
                </a:cubicBezTo>
                <a:cubicBezTo>
                  <a:pt x="1548" y="4322"/>
                  <a:pt x="1576" y="4373"/>
                  <a:pt x="1605" y="4421"/>
                </a:cubicBezTo>
                <a:cubicBezTo>
                  <a:pt x="1109" y="4176"/>
                  <a:pt x="723" y="3741"/>
                  <a:pt x="542" y="3212"/>
                </a:cubicBezTo>
                <a:close/>
                <a:moveTo>
                  <a:pt x="3462" y="4421"/>
                </a:moveTo>
                <a:cubicBezTo>
                  <a:pt x="3491" y="4373"/>
                  <a:pt x="3519" y="4322"/>
                  <a:pt x="3545" y="4269"/>
                </a:cubicBezTo>
                <a:cubicBezTo>
                  <a:pt x="3664" y="4032"/>
                  <a:pt x="3755" y="3757"/>
                  <a:pt x="3816" y="3458"/>
                </a:cubicBezTo>
                <a:cubicBezTo>
                  <a:pt x="3970" y="3422"/>
                  <a:pt x="4114" y="3380"/>
                  <a:pt x="4246" y="3332"/>
                </a:cubicBezTo>
                <a:cubicBezTo>
                  <a:pt x="4352" y="3294"/>
                  <a:pt x="4444" y="3254"/>
                  <a:pt x="4525" y="3212"/>
                </a:cubicBezTo>
                <a:cubicBezTo>
                  <a:pt x="4344" y="3741"/>
                  <a:pt x="3958" y="4176"/>
                  <a:pt x="3462" y="4421"/>
                </a:cubicBezTo>
                <a:close/>
              </a:path>
            </a:pathLst>
          </a:custGeom>
          <a:solidFill>
            <a:schemeClr val="tx1">
              <a:lumMod val="50000"/>
            </a:schemeClr>
          </a:solidFill>
          <a:ln>
            <a:solidFill>
              <a:schemeClr val="bg1"/>
            </a:solidFill>
          </a:ln>
        </p:spPr>
      </p:sp>
      <p:sp>
        <p:nvSpPr>
          <p:cNvPr id="45" name="on-bulb_72416"/>
          <p:cNvSpPr>
            <a:spLocks noChangeAspect="1"/>
          </p:cNvSpPr>
          <p:nvPr/>
        </p:nvSpPr>
        <p:spPr bwMode="auto">
          <a:xfrm>
            <a:off x="7304808" y="5682573"/>
            <a:ext cx="283979" cy="360000"/>
          </a:xfrm>
          <a:custGeom>
            <a:avLst/>
            <a:gdLst>
              <a:gd name="connsiteX0" fmla="*/ 196843 w 479492"/>
              <a:gd name="connsiteY0" fmla="*/ 568123 h 607851"/>
              <a:gd name="connsiteX1" fmla="*/ 282640 w 479492"/>
              <a:gd name="connsiteY1" fmla="*/ 568123 h 607851"/>
              <a:gd name="connsiteX2" fmla="*/ 302584 w 479492"/>
              <a:gd name="connsiteY2" fmla="*/ 588026 h 607851"/>
              <a:gd name="connsiteX3" fmla="*/ 282640 w 479492"/>
              <a:gd name="connsiteY3" fmla="*/ 607851 h 607851"/>
              <a:gd name="connsiteX4" fmla="*/ 196843 w 479492"/>
              <a:gd name="connsiteY4" fmla="*/ 607851 h 607851"/>
              <a:gd name="connsiteX5" fmla="*/ 176978 w 479492"/>
              <a:gd name="connsiteY5" fmla="*/ 588026 h 607851"/>
              <a:gd name="connsiteX6" fmla="*/ 196843 w 479492"/>
              <a:gd name="connsiteY6" fmla="*/ 568123 h 607851"/>
              <a:gd name="connsiteX7" fmla="*/ 179780 w 479492"/>
              <a:gd name="connsiteY7" fmla="*/ 508918 h 607851"/>
              <a:gd name="connsiteX8" fmla="*/ 299705 w 479492"/>
              <a:gd name="connsiteY8" fmla="*/ 508918 h 607851"/>
              <a:gd name="connsiteX9" fmla="*/ 319732 w 479492"/>
              <a:gd name="connsiteY9" fmla="*/ 528892 h 607851"/>
              <a:gd name="connsiteX10" fmla="*/ 299705 w 479492"/>
              <a:gd name="connsiteY10" fmla="*/ 548787 h 607851"/>
              <a:gd name="connsiteX11" fmla="*/ 179780 w 479492"/>
              <a:gd name="connsiteY11" fmla="*/ 548787 h 607851"/>
              <a:gd name="connsiteX12" fmla="*/ 159831 w 479492"/>
              <a:gd name="connsiteY12" fmla="*/ 528892 h 607851"/>
              <a:gd name="connsiteX13" fmla="*/ 179780 w 479492"/>
              <a:gd name="connsiteY13" fmla="*/ 508918 h 607851"/>
              <a:gd name="connsiteX14" fmla="*/ 49460 w 479492"/>
              <a:gd name="connsiteY14" fmla="*/ 326070 h 607851"/>
              <a:gd name="connsiteX15" fmla="*/ 62057 w 479492"/>
              <a:gd name="connsiteY15" fmla="*/ 330362 h 607851"/>
              <a:gd name="connsiteX16" fmla="*/ 70194 w 479492"/>
              <a:gd name="connsiteY16" fmla="*/ 348546 h 607851"/>
              <a:gd name="connsiteX17" fmla="*/ 65734 w 479492"/>
              <a:gd name="connsiteY17" fmla="*/ 362751 h 607851"/>
              <a:gd name="connsiteX18" fmla="*/ 50868 w 479492"/>
              <a:gd name="connsiteY18" fmla="*/ 371335 h 607851"/>
              <a:gd name="connsiteX19" fmla="*/ 37020 w 479492"/>
              <a:gd name="connsiteY19" fmla="*/ 367589 h 607851"/>
              <a:gd name="connsiteX20" fmla="*/ 27162 w 479492"/>
              <a:gd name="connsiteY20" fmla="*/ 350576 h 607851"/>
              <a:gd name="connsiteX21" fmla="*/ 30839 w 479492"/>
              <a:gd name="connsiteY21" fmla="*/ 336762 h 607851"/>
              <a:gd name="connsiteX22" fmla="*/ 429894 w 479492"/>
              <a:gd name="connsiteY22" fmla="*/ 325999 h 607851"/>
              <a:gd name="connsiteX23" fmla="*/ 448585 w 479492"/>
              <a:gd name="connsiteY23" fmla="*/ 336768 h 607851"/>
              <a:gd name="connsiteX24" fmla="*/ 452339 w 479492"/>
              <a:gd name="connsiteY24" fmla="*/ 350580 h 607851"/>
              <a:gd name="connsiteX25" fmla="*/ 442485 w 479492"/>
              <a:gd name="connsiteY25" fmla="*/ 367591 h 607851"/>
              <a:gd name="connsiteX26" fmla="*/ 428643 w 479492"/>
              <a:gd name="connsiteY26" fmla="*/ 371337 h 607851"/>
              <a:gd name="connsiteX27" fmla="*/ 413472 w 479492"/>
              <a:gd name="connsiteY27" fmla="*/ 362597 h 607851"/>
              <a:gd name="connsiteX28" fmla="*/ 409092 w 479492"/>
              <a:gd name="connsiteY28" fmla="*/ 348395 h 607851"/>
              <a:gd name="connsiteX29" fmla="*/ 417225 w 479492"/>
              <a:gd name="connsiteY29" fmla="*/ 330291 h 607851"/>
              <a:gd name="connsiteX30" fmla="*/ 429894 w 479492"/>
              <a:gd name="connsiteY30" fmla="*/ 325999 h 607851"/>
              <a:gd name="connsiteX31" fmla="*/ 447678 w 479492"/>
              <a:gd name="connsiteY31" fmla="*/ 219459 h 607851"/>
              <a:gd name="connsiteX32" fmla="*/ 469408 w 479492"/>
              <a:gd name="connsiteY32" fmla="*/ 219459 h 607851"/>
              <a:gd name="connsiteX33" fmla="*/ 479492 w 479492"/>
              <a:gd name="connsiteY33" fmla="*/ 229620 h 607851"/>
              <a:gd name="connsiteX34" fmla="*/ 479492 w 479492"/>
              <a:gd name="connsiteY34" fmla="*/ 249316 h 607851"/>
              <a:gd name="connsiteX35" fmla="*/ 469408 w 479492"/>
              <a:gd name="connsiteY35" fmla="*/ 259399 h 607851"/>
              <a:gd name="connsiteX36" fmla="*/ 447599 w 479492"/>
              <a:gd name="connsiteY36" fmla="*/ 259399 h 607851"/>
              <a:gd name="connsiteX37" fmla="*/ 438845 w 479492"/>
              <a:gd name="connsiteY37" fmla="*/ 249473 h 607851"/>
              <a:gd name="connsiteX38" fmla="*/ 439548 w 479492"/>
              <a:gd name="connsiteY38" fmla="*/ 239468 h 607851"/>
              <a:gd name="connsiteX39" fmla="*/ 438845 w 479492"/>
              <a:gd name="connsiteY39" fmla="*/ 229464 h 607851"/>
              <a:gd name="connsiteX40" fmla="*/ 447678 w 479492"/>
              <a:gd name="connsiteY40" fmla="*/ 219459 h 607851"/>
              <a:gd name="connsiteX41" fmla="*/ 10160 w 479492"/>
              <a:gd name="connsiteY41" fmla="*/ 219459 h 607851"/>
              <a:gd name="connsiteX42" fmla="*/ 31809 w 479492"/>
              <a:gd name="connsiteY42" fmla="*/ 219459 h 607851"/>
              <a:gd name="connsiteX43" fmla="*/ 40719 w 479492"/>
              <a:gd name="connsiteY43" fmla="*/ 229464 h 607851"/>
              <a:gd name="connsiteX44" fmla="*/ 39937 w 479492"/>
              <a:gd name="connsiteY44" fmla="*/ 239468 h 607851"/>
              <a:gd name="connsiteX45" fmla="*/ 40719 w 479492"/>
              <a:gd name="connsiteY45" fmla="*/ 249473 h 607851"/>
              <a:gd name="connsiteX46" fmla="*/ 31887 w 479492"/>
              <a:gd name="connsiteY46" fmla="*/ 259399 h 607851"/>
              <a:gd name="connsiteX47" fmla="*/ 10160 w 479492"/>
              <a:gd name="connsiteY47" fmla="*/ 259399 h 607851"/>
              <a:gd name="connsiteX48" fmla="*/ 0 w 479492"/>
              <a:gd name="connsiteY48" fmla="*/ 249316 h 607851"/>
              <a:gd name="connsiteX49" fmla="*/ 0 w 479492"/>
              <a:gd name="connsiteY49" fmla="*/ 229620 h 607851"/>
              <a:gd name="connsiteX50" fmla="*/ 10160 w 479492"/>
              <a:gd name="connsiteY50" fmla="*/ 219459 h 607851"/>
              <a:gd name="connsiteX51" fmla="*/ 279456 w 479492"/>
              <a:gd name="connsiteY51" fmla="*/ 176970 h 607851"/>
              <a:gd name="connsiteX52" fmla="*/ 277814 w 479492"/>
              <a:gd name="connsiteY52" fmla="*/ 177127 h 607851"/>
              <a:gd name="connsiteX53" fmla="*/ 205459 w 479492"/>
              <a:gd name="connsiteY53" fmla="*/ 295047 h 607851"/>
              <a:gd name="connsiteX54" fmla="*/ 207806 w 479492"/>
              <a:gd name="connsiteY54" fmla="*/ 297077 h 607851"/>
              <a:gd name="connsiteX55" fmla="*/ 209448 w 479492"/>
              <a:gd name="connsiteY55" fmla="*/ 293875 h 607851"/>
              <a:gd name="connsiteX56" fmla="*/ 240424 w 479492"/>
              <a:gd name="connsiteY56" fmla="*/ 242256 h 607851"/>
              <a:gd name="connsiteX57" fmla="*/ 242458 w 479492"/>
              <a:gd name="connsiteY57" fmla="*/ 241631 h 607851"/>
              <a:gd name="connsiteX58" fmla="*/ 242379 w 479492"/>
              <a:gd name="connsiteY58" fmla="*/ 245536 h 607851"/>
              <a:gd name="connsiteX59" fmla="*/ 210309 w 479492"/>
              <a:gd name="connsiteY59" fmla="*/ 344011 h 607851"/>
              <a:gd name="connsiteX60" fmla="*/ 216019 w 479492"/>
              <a:gd name="connsiteY60" fmla="*/ 350649 h 607851"/>
              <a:gd name="connsiteX61" fmla="*/ 227517 w 479492"/>
              <a:gd name="connsiteY61" fmla="*/ 350649 h 607851"/>
              <a:gd name="connsiteX62" fmla="*/ 234323 w 479492"/>
              <a:gd name="connsiteY62" fmla="*/ 343933 h 607851"/>
              <a:gd name="connsiteX63" fmla="*/ 234323 w 479492"/>
              <a:gd name="connsiteY63" fmla="*/ 307385 h 607851"/>
              <a:gd name="connsiteX64" fmla="*/ 241050 w 479492"/>
              <a:gd name="connsiteY64" fmla="*/ 300591 h 607851"/>
              <a:gd name="connsiteX65" fmla="*/ 285088 w 479492"/>
              <a:gd name="connsiteY65" fmla="*/ 182281 h 607851"/>
              <a:gd name="connsiteX66" fmla="*/ 279456 w 479492"/>
              <a:gd name="connsiteY66" fmla="*/ 176970 h 607851"/>
              <a:gd name="connsiteX67" fmla="*/ 279456 w 479492"/>
              <a:gd name="connsiteY67" fmla="*/ 151434 h 607851"/>
              <a:gd name="connsiteX68" fmla="*/ 310432 w 479492"/>
              <a:gd name="connsiteY68" fmla="*/ 179547 h 607851"/>
              <a:gd name="connsiteX69" fmla="*/ 289860 w 479492"/>
              <a:gd name="connsiteY69" fmla="*/ 302778 h 607851"/>
              <a:gd name="connsiteX70" fmla="*/ 259823 w 479492"/>
              <a:gd name="connsiteY70" fmla="*/ 322926 h 607851"/>
              <a:gd name="connsiteX71" fmla="*/ 259823 w 479492"/>
              <a:gd name="connsiteY71" fmla="*/ 343933 h 607851"/>
              <a:gd name="connsiteX72" fmla="*/ 227517 w 479492"/>
              <a:gd name="connsiteY72" fmla="*/ 376185 h 607851"/>
              <a:gd name="connsiteX73" fmla="*/ 216019 w 479492"/>
              <a:gd name="connsiteY73" fmla="*/ 376185 h 607851"/>
              <a:gd name="connsiteX74" fmla="*/ 192005 w 479492"/>
              <a:gd name="connsiteY74" fmla="*/ 365174 h 607851"/>
              <a:gd name="connsiteX75" fmla="*/ 185043 w 479492"/>
              <a:gd name="connsiteY75" fmla="*/ 339872 h 607851"/>
              <a:gd name="connsiteX76" fmla="*/ 189658 w 479492"/>
              <a:gd name="connsiteY76" fmla="*/ 315507 h 607851"/>
              <a:gd name="connsiteX77" fmla="*/ 183713 w 479492"/>
              <a:gd name="connsiteY77" fmla="*/ 308400 h 607851"/>
              <a:gd name="connsiteX78" fmla="*/ 172528 w 479492"/>
              <a:gd name="connsiteY78" fmla="*/ 221717 h 607851"/>
              <a:gd name="connsiteX79" fmla="*/ 271400 w 479492"/>
              <a:gd name="connsiteY79" fmla="*/ 152527 h 607851"/>
              <a:gd name="connsiteX80" fmla="*/ 279456 w 479492"/>
              <a:gd name="connsiteY80" fmla="*/ 151434 h 607851"/>
              <a:gd name="connsiteX81" fmla="*/ 239781 w 479492"/>
              <a:gd name="connsiteY81" fmla="*/ 113182 h 607851"/>
              <a:gd name="connsiteX82" fmla="*/ 116678 w 479492"/>
              <a:gd name="connsiteY82" fmla="*/ 236036 h 607851"/>
              <a:gd name="connsiteX83" fmla="*/ 152968 w 479492"/>
              <a:gd name="connsiteY83" fmla="*/ 340381 h 607851"/>
              <a:gd name="connsiteX84" fmla="*/ 189492 w 479492"/>
              <a:gd name="connsiteY84" fmla="*/ 426605 h 607851"/>
              <a:gd name="connsiteX85" fmla="*/ 205134 w 479492"/>
              <a:gd name="connsiteY85" fmla="*/ 438789 h 607851"/>
              <a:gd name="connsiteX86" fmla="*/ 274115 w 479492"/>
              <a:gd name="connsiteY86" fmla="*/ 438789 h 607851"/>
              <a:gd name="connsiteX87" fmla="*/ 289757 w 479492"/>
              <a:gd name="connsiteY87" fmla="*/ 426605 h 607851"/>
              <a:gd name="connsiteX88" fmla="*/ 326985 w 479492"/>
              <a:gd name="connsiteY88" fmla="*/ 338350 h 607851"/>
              <a:gd name="connsiteX89" fmla="*/ 327064 w 479492"/>
              <a:gd name="connsiteY89" fmla="*/ 338272 h 607851"/>
              <a:gd name="connsiteX90" fmla="*/ 362806 w 479492"/>
              <a:gd name="connsiteY90" fmla="*/ 236036 h 607851"/>
              <a:gd name="connsiteX91" fmla="*/ 239781 w 479492"/>
              <a:gd name="connsiteY91" fmla="*/ 113182 h 607851"/>
              <a:gd name="connsiteX92" fmla="*/ 428664 w 479492"/>
              <a:gd name="connsiteY92" fmla="*/ 107459 h 607851"/>
              <a:gd name="connsiteX93" fmla="*/ 442495 w 479492"/>
              <a:gd name="connsiteY93" fmla="*/ 111128 h 607851"/>
              <a:gd name="connsiteX94" fmla="*/ 452341 w 479492"/>
              <a:gd name="connsiteY94" fmla="*/ 128222 h 607851"/>
              <a:gd name="connsiteX95" fmla="*/ 448590 w 479492"/>
              <a:gd name="connsiteY95" fmla="*/ 142038 h 607851"/>
              <a:gd name="connsiteX96" fmla="*/ 430305 w 479492"/>
              <a:gd name="connsiteY96" fmla="*/ 152576 h 607851"/>
              <a:gd name="connsiteX97" fmla="*/ 417178 w 479492"/>
              <a:gd name="connsiteY97" fmla="*/ 148517 h 607851"/>
              <a:gd name="connsiteX98" fmla="*/ 407176 w 479492"/>
              <a:gd name="connsiteY98" fmla="*/ 131501 h 607851"/>
              <a:gd name="connsiteX99" fmla="*/ 410223 w 479492"/>
              <a:gd name="connsiteY99" fmla="*/ 118075 h 607851"/>
              <a:gd name="connsiteX100" fmla="*/ 50872 w 479492"/>
              <a:gd name="connsiteY100" fmla="*/ 107459 h 607851"/>
              <a:gd name="connsiteX101" fmla="*/ 69260 w 479492"/>
              <a:gd name="connsiteY101" fmla="*/ 118075 h 607851"/>
              <a:gd name="connsiteX102" fmla="*/ 72312 w 479492"/>
              <a:gd name="connsiteY102" fmla="*/ 131501 h 607851"/>
              <a:gd name="connsiteX103" fmla="*/ 62374 w 479492"/>
              <a:gd name="connsiteY103" fmla="*/ 148517 h 607851"/>
              <a:gd name="connsiteX104" fmla="*/ 49150 w 479492"/>
              <a:gd name="connsiteY104" fmla="*/ 152576 h 607851"/>
              <a:gd name="connsiteX105" fmla="*/ 30840 w 479492"/>
              <a:gd name="connsiteY105" fmla="*/ 142038 h 607851"/>
              <a:gd name="connsiteX106" fmla="*/ 27162 w 479492"/>
              <a:gd name="connsiteY106" fmla="*/ 128222 h 607851"/>
              <a:gd name="connsiteX107" fmla="*/ 37022 w 479492"/>
              <a:gd name="connsiteY107" fmla="*/ 111128 h 607851"/>
              <a:gd name="connsiteX108" fmla="*/ 50872 w 479492"/>
              <a:gd name="connsiteY108" fmla="*/ 107459 h 607851"/>
              <a:gd name="connsiteX109" fmla="*/ 239781 w 479492"/>
              <a:gd name="connsiteY109" fmla="*/ 79598 h 607851"/>
              <a:gd name="connsiteX110" fmla="*/ 396436 w 479492"/>
              <a:gd name="connsiteY110" fmla="*/ 236036 h 607851"/>
              <a:gd name="connsiteX111" fmla="*/ 357018 w 479492"/>
              <a:gd name="connsiteY111" fmla="*/ 353424 h 607851"/>
              <a:gd name="connsiteX112" fmla="*/ 316896 w 479492"/>
              <a:gd name="connsiteY112" fmla="*/ 465110 h 607851"/>
              <a:gd name="connsiteX113" fmla="*/ 309544 w 479492"/>
              <a:gd name="connsiteY113" fmla="*/ 472295 h 607851"/>
              <a:gd name="connsiteX114" fmla="*/ 169939 w 479492"/>
              <a:gd name="connsiteY114" fmla="*/ 472295 h 607851"/>
              <a:gd name="connsiteX115" fmla="*/ 162588 w 479492"/>
              <a:gd name="connsiteY115" fmla="*/ 465110 h 607851"/>
              <a:gd name="connsiteX116" fmla="*/ 122935 w 479492"/>
              <a:gd name="connsiteY116" fmla="*/ 355298 h 607851"/>
              <a:gd name="connsiteX117" fmla="*/ 83126 w 479492"/>
              <a:gd name="connsiteY117" fmla="*/ 236036 h 607851"/>
              <a:gd name="connsiteX118" fmla="*/ 239781 w 479492"/>
              <a:gd name="connsiteY118" fmla="*/ 79598 h 607851"/>
              <a:gd name="connsiteX119" fmla="*/ 351172 w 479492"/>
              <a:gd name="connsiteY119" fmla="*/ 27158 h 607851"/>
              <a:gd name="connsiteX120" fmla="*/ 368136 w 479492"/>
              <a:gd name="connsiteY120" fmla="*/ 37004 h 607851"/>
              <a:gd name="connsiteX121" fmla="*/ 371889 w 479492"/>
              <a:gd name="connsiteY121" fmla="*/ 50835 h 607851"/>
              <a:gd name="connsiteX122" fmla="*/ 361257 w 479492"/>
              <a:gd name="connsiteY122" fmla="*/ 69198 h 607851"/>
              <a:gd name="connsiteX123" fmla="*/ 347810 w 479492"/>
              <a:gd name="connsiteY123" fmla="*/ 72245 h 607851"/>
              <a:gd name="connsiteX124" fmla="*/ 330767 w 479492"/>
              <a:gd name="connsiteY124" fmla="*/ 62322 h 607851"/>
              <a:gd name="connsiteX125" fmla="*/ 326780 w 479492"/>
              <a:gd name="connsiteY125" fmla="*/ 49116 h 607851"/>
              <a:gd name="connsiteX126" fmla="*/ 337334 w 479492"/>
              <a:gd name="connsiteY126" fmla="*/ 30831 h 607851"/>
              <a:gd name="connsiteX127" fmla="*/ 351172 w 479492"/>
              <a:gd name="connsiteY127" fmla="*/ 27158 h 607851"/>
              <a:gd name="connsiteX128" fmla="*/ 128396 w 479492"/>
              <a:gd name="connsiteY128" fmla="*/ 27158 h 607851"/>
              <a:gd name="connsiteX129" fmla="*/ 142231 w 479492"/>
              <a:gd name="connsiteY129" fmla="*/ 30831 h 607851"/>
              <a:gd name="connsiteX130" fmla="*/ 152783 w 479492"/>
              <a:gd name="connsiteY130" fmla="*/ 49116 h 607851"/>
              <a:gd name="connsiteX131" fmla="*/ 148719 w 479492"/>
              <a:gd name="connsiteY131" fmla="*/ 62322 h 607851"/>
              <a:gd name="connsiteX132" fmla="*/ 131679 w 479492"/>
              <a:gd name="connsiteY132" fmla="*/ 72245 h 607851"/>
              <a:gd name="connsiteX133" fmla="*/ 118312 w 479492"/>
              <a:gd name="connsiteY133" fmla="*/ 69198 h 607851"/>
              <a:gd name="connsiteX134" fmla="*/ 107604 w 479492"/>
              <a:gd name="connsiteY134" fmla="*/ 50757 h 607851"/>
              <a:gd name="connsiteX135" fmla="*/ 111356 w 479492"/>
              <a:gd name="connsiteY135" fmla="*/ 37004 h 607851"/>
              <a:gd name="connsiteX136" fmla="*/ 229920 w 479492"/>
              <a:gd name="connsiteY136" fmla="*/ 0 h 607851"/>
              <a:gd name="connsiteX137" fmla="*/ 249651 w 479492"/>
              <a:gd name="connsiteY137" fmla="*/ 0 h 607851"/>
              <a:gd name="connsiteX138" fmla="*/ 259752 w 479492"/>
              <a:gd name="connsiteY138" fmla="*/ 10145 h 607851"/>
              <a:gd name="connsiteX139" fmla="*/ 259752 w 479492"/>
              <a:gd name="connsiteY139" fmla="*/ 31761 h 607851"/>
              <a:gd name="connsiteX140" fmla="*/ 249808 w 479492"/>
              <a:gd name="connsiteY140" fmla="*/ 40579 h 607851"/>
              <a:gd name="connsiteX141" fmla="*/ 239786 w 479492"/>
              <a:gd name="connsiteY141" fmla="*/ 39876 h 607851"/>
              <a:gd name="connsiteX142" fmla="*/ 229763 w 479492"/>
              <a:gd name="connsiteY142" fmla="*/ 40579 h 607851"/>
              <a:gd name="connsiteX143" fmla="*/ 219741 w 479492"/>
              <a:gd name="connsiteY143" fmla="*/ 31761 h 607851"/>
              <a:gd name="connsiteX144" fmla="*/ 219741 w 479492"/>
              <a:gd name="connsiteY144" fmla="*/ 10145 h 607851"/>
              <a:gd name="connsiteX145" fmla="*/ 229920 w 479492"/>
              <a:gd name="connsiteY14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79492" h="607851">
                <a:moveTo>
                  <a:pt x="196843" y="568123"/>
                </a:moveTo>
                <a:lnTo>
                  <a:pt x="282640" y="568123"/>
                </a:lnTo>
                <a:cubicBezTo>
                  <a:pt x="293668" y="568123"/>
                  <a:pt x="302584" y="577021"/>
                  <a:pt x="302584" y="588026"/>
                </a:cubicBezTo>
                <a:cubicBezTo>
                  <a:pt x="302584" y="598953"/>
                  <a:pt x="293668" y="607851"/>
                  <a:pt x="282640" y="607851"/>
                </a:cubicBezTo>
                <a:lnTo>
                  <a:pt x="196843" y="607851"/>
                </a:lnTo>
                <a:cubicBezTo>
                  <a:pt x="185894" y="607851"/>
                  <a:pt x="176978" y="598953"/>
                  <a:pt x="176978" y="588026"/>
                </a:cubicBezTo>
                <a:cubicBezTo>
                  <a:pt x="176978" y="577021"/>
                  <a:pt x="185894" y="568123"/>
                  <a:pt x="196843" y="568123"/>
                </a:cubicBezTo>
                <a:close/>
                <a:moveTo>
                  <a:pt x="179780" y="508918"/>
                </a:moveTo>
                <a:lnTo>
                  <a:pt x="299705" y="508918"/>
                </a:lnTo>
                <a:cubicBezTo>
                  <a:pt x="310736" y="508918"/>
                  <a:pt x="319732" y="517812"/>
                  <a:pt x="319732" y="528892"/>
                </a:cubicBezTo>
                <a:cubicBezTo>
                  <a:pt x="319732" y="539893"/>
                  <a:pt x="310736" y="548787"/>
                  <a:pt x="299705" y="548787"/>
                </a:cubicBezTo>
                <a:lnTo>
                  <a:pt x="179780" y="548787"/>
                </a:lnTo>
                <a:cubicBezTo>
                  <a:pt x="168749" y="548787"/>
                  <a:pt x="159831" y="539893"/>
                  <a:pt x="159831" y="528892"/>
                </a:cubicBezTo>
                <a:cubicBezTo>
                  <a:pt x="159831" y="517812"/>
                  <a:pt x="168749" y="508918"/>
                  <a:pt x="179780" y="508918"/>
                </a:cubicBezTo>
                <a:close/>
                <a:moveTo>
                  <a:pt x="49460" y="326070"/>
                </a:moveTo>
                <a:cubicBezTo>
                  <a:pt x="54311" y="323260"/>
                  <a:pt x="59866" y="325211"/>
                  <a:pt x="62057" y="330362"/>
                </a:cubicBezTo>
                <a:cubicBezTo>
                  <a:pt x="64639" y="336450"/>
                  <a:pt x="67377" y="342537"/>
                  <a:pt x="70194" y="348546"/>
                </a:cubicBezTo>
                <a:cubicBezTo>
                  <a:pt x="72541" y="353619"/>
                  <a:pt x="70585" y="359941"/>
                  <a:pt x="65734" y="362751"/>
                </a:cubicBezTo>
                <a:lnTo>
                  <a:pt x="50868" y="371335"/>
                </a:lnTo>
                <a:cubicBezTo>
                  <a:pt x="46018" y="374067"/>
                  <a:pt x="39837" y="372428"/>
                  <a:pt x="37020" y="367589"/>
                </a:cubicBezTo>
                <a:lnTo>
                  <a:pt x="27162" y="350576"/>
                </a:lnTo>
                <a:cubicBezTo>
                  <a:pt x="24345" y="345737"/>
                  <a:pt x="25988" y="339571"/>
                  <a:pt x="30839" y="336762"/>
                </a:cubicBezTo>
                <a:close/>
                <a:moveTo>
                  <a:pt x="429894" y="325999"/>
                </a:moveTo>
                <a:lnTo>
                  <a:pt x="448585" y="336768"/>
                </a:lnTo>
                <a:cubicBezTo>
                  <a:pt x="453434" y="339577"/>
                  <a:pt x="455076" y="345742"/>
                  <a:pt x="452339" y="350580"/>
                </a:cubicBezTo>
                <a:lnTo>
                  <a:pt x="442485" y="367591"/>
                </a:lnTo>
                <a:cubicBezTo>
                  <a:pt x="439670" y="372429"/>
                  <a:pt x="433492" y="374068"/>
                  <a:pt x="428643" y="371337"/>
                </a:cubicBezTo>
                <a:lnTo>
                  <a:pt x="413472" y="362597"/>
                </a:lnTo>
                <a:cubicBezTo>
                  <a:pt x="408623" y="359788"/>
                  <a:pt x="406668" y="353467"/>
                  <a:pt x="409092" y="348395"/>
                </a:cubicBezTo>
                <a:cubicBezTo>
                  <a:pt x="411908" y="342386"/>
                  <a:pt x="414567" y="336378"/>
                  <a:pt x="417225" y="330291"/>
                </a:cubicBezTo>
                <a:cubicBezTo>
                  <a:pt x="419415" y="325141"/>
                  <a:pt x="425046" y="323190"/>
                  <a:pt x="429894" y="325999"/>
                </a:cubicBezTo>
                <a:close/>
                <a:moveTo>
                  <a:pt x="447678" y="219459"/>
                </a:moveTo>
                <a:lnTo>
                  <a:pt x="469408" y="219459"/>
                </a:lnTo>
                <a:cubicBezTo>
                  <a:pt x="474958" y="219459"/>
                  <a:pt x="479492" y="223992"/>
                  <a:pt x="479492" y="229620"/>
                </a:cubicBezTo>
                <a:lnTo>
                  <a:pt x="479492" y="249316"/>
                </a:lnTo>
                <a:cubicBezTo>
                  <a:pt x="479492" y="254866"/>
                  <a:pt x="474958" y="259399"/>
                  <a:pt x="469408" y="259399"/>
                </a:cubicBezTo>
                <a:lnTo>
                  <a:pt x="447599" y="259399"/>
                </a:lnTo>
                <a:cubicBezTo>
                  <a:pt x="441971" y="259399"/>
                  <a:pt x="438141" y="254944"/>
                  <a:pt x="438845" y="249473"/>
                </a:cubicBezTo>
                <a:cubicBezTo>
                  <a:pt x="439235" y="246112"/>
                  <a:pt x="439548" y="242829"/>
                  <a:pt x="439548" y="239468"/>
                </a:cubicBezTo>
                <a:cubicBezTo>
                  <a:pt x="439548" y="236029"/>
                  <a:pt x="439235" y="232746"/>
                  <a:pt x="438845" y="229464"/>
                </a:cubicBezTo>
                <a:cubicBezTo>
                  <a:pt x="438141" y="223914"/>
                  <a:pt x="442049" y="219459"/>
                  <a:pt x="447678" y="219459"/>
                </a:cubicBezTo>
                <a:close/>
                <a:moveTo>
                  <a:pt x="10160" y="219459"/>
                </a:moveTo>
                <a:lnTo>
                  <a:pt x="31809" y="219459"/>
                </a:lnTo>
                <a:cubicBezTo>
                  <a:pt x="37436" y="219459"/>
                  <a:pt x="41422" y="223914"/>
                  <a:pt x="40719" y="229464"/>
                </a:cubicBezTo>
                <a:cubicBezTo>
                  <a:pt x="40250" y="232746"/>
                  <a:pt x="39937" y="236029"/>
                  <a:pt x="39937" y="239468"/>
                </a:cubicBezTo>
                <a:cubicBezTo>
                  <a:pt x="39937" y="242829"/>
                  <a:pt x="40250" y="246112"/>
                  <a:pt x="40719" y="249473"/>
                </a:cubicBezTo>
                <a:cubicBezTo>
                  <a:pt x="41422" y="254944"/>
                  <a:pt x="37514" y="259399"/>
                  <a:pt x="31887" y="259399"/>
                </a:cubicBezTo>
                <a:lnTo>
                  <a:pt x="10160" y="259399"/>
                </a:lnTo>
                <a:cubicBezTo>
                  <a:pt x="4533" y="259399"/>
                  <a:pt x="0" y="254866"/>
                  <a:pt x="0" y="249316"/>
                </a:cubicBezTo>
                <a:lnTo>
                  <a:pt x="0" y="229620"/>
                </a:lnTo>
                <a:cubicBezTo>
                  <a:pt x="0" y="223992"/>
                  <a:pt x="4533" y="219459"/>
                  <a:pt x="10160" y="219459"/>
                </a:cubicBezTo>
                <a:close/>
                <a:moveTo>
                  <a:pt x="279456" y="176970"/>
                </a:moveTo>
                <a:cubicBezTo>
                  <a:pt x="278909" y="176970"/>
                  <a:pt x="278361" y="177048"/>
                  <a:pt x="277814" y="177127"/>
                </a:cubicBezTo>
                <a:cubicBezTo>
                  <a:pt x="161733" y="207270"/>
                  <a:pt x="193178" y="275133"/>
                  <a:pt x="205459" y="295047"/>
                </a:cubicBezTo>
                <a:cubicBezTo>
                  <a:pt x="206319" y="296374"/>
                  <a:pt x="207102" y="297077"/>
                  <a:pt x="207806" y="297077"/>
                </a:cubicBezTo>
                <a:cubicBezTo>
                  <a:pt x="208666" y="297077"/>
                  <a:pt x="209292" y="295984"/>
                  <a:pt x="209448" y="293875"/>
                </a:cubicBezTo>
                <a:cubicBezTo>
                  <a:pt x="211795" y="261389"/>
                  <a:pt x="230412" y="247020"/>
                  <a:pt x="240424" y="242256"/>
                </a:cubicBezTo>
                <a:cubicBezTo>
                  <a:pt x="241284" y="241787"/>
                  <a:pt x="241988" y="241631"/>
                  <a:pt x="242458" y="241631"/>
                </a:cubicBezTo>
                <a:cubicBezTo>
                  <a:pt x="244022" y="241631"/>
                  <a:pt x="244100" y="243271"/>
                  <a:pt x="242379" y="245536"/>
                </a:cubicBezTo>
                <a:cubicBezTo>
                  <a:pt x="223763" y="269901"/>
                  <a:pt x="213438" y="324878"/>
                  <a:pt x="210309" y="344011"/>
                </a:cubicBezTo>
                <a:cubicBezTo>
                  <a:pt x="209683" y="347681"/>
                  <a:pt x="212264" y="350649"/>
                  <a:pt x="216019" y="350649"/>
                </a:cubicBezTo>
                <a:lnTo>
                  <a:pt x="227517" y="350649"/>
                </a:lnTo>
                <a:cubicBezTo>
                  <a:pt x="231272" y="350649"/>
                  <a:pt x="234323" y="347681"/>
                  <a:pt x="234323" y="343933"/>
                </a:cubicBezTo>
                <a:lnTo>
                  <a:pt x="234323" y="307385"/>
                </a:lnTo>
                <a:cubicBezTo>
                  <a:pt x="234323" y="303637"/>
                  <a:pt x="237295" y="300825"/>
                  <a:pt x="241050" y="300591"/>
                </a:cubicBezTo>
                <a:cubicBezTo>
                  <a:pt x="296900" y="297155"/>
                  <a:pt x="287904" y="208442"/>
                  <a:pt x="285088" y="182281"/>
                </a:cubicBezTo>
                <a:cubicBezTo>
                  <a:pt x="284697" y="179079"/>
                  <a:pt x="282351" y="176970"/>
                  <a:pt x="279456" y="176970"/>
                </a:cubicBezTo>
                <a:close/>
                <a:moveTo>
                  <a:pt x="279456" y="151434"/>
                </a:moveTo>
                <a:cubicBezTo>
                  <a:pt x="295414" y="151434"/>
                  <a:pt x="308711" y="163538"/>
                  <a:pt x="310432" y="179547"/>
                </a:cubicBezTo>
                <a:cubicBezTo>
                  <a:pt x="314500" y="217188"/>
                  <a:pt x="316768" y="270838"/>
                  <a:pt x="289860" y="302778"/>
                </a:cubicBezTo>
                <a:cubicBezTo>
                  <a:pt x="281725" y="312383"/>
                  <a:pt x="271556" y="319177"/>
                  <a:pt x="259823" y="322926"/>
                </a:cubicBezTo>
                <a:lnTo>
                  <a:pt x="259823" y="343933"/>
                </a:lnTo>
                <a:cubicBezTo>
                  <a:pt x="259823" y="361660"/>
                  <a:pt x="245352" y="376185"/>
                  <a:pt x="227517" y="376185"/>
                </a:cubicBezTo>
                <a:lnTo>
                  <a:pt x="216019" y="376185"/>
                </a:lnTo>
                <a:cubicBezTo>
                  <a:pt x="206710" y="376185"/>
                  <a:pt x="197950" y="372202"/>
                  <a:pt x="192005" y="365174"/>
                </a:cubicBezTo>
                <a:cubicBezTo>
                  <a:pt x="186138" y="358224"/>
                  <a:pt x="183557" y="349009"/>
                  <a:pt x="185043" y="339872"/>
                </a:cubicBezTo>
                <a:cubicBezTo>
                  <a:pt x="186216" y="332922"/>
                  <a:pt x="187703" y="324566"/>
                  <a:pt x="189658" y="315507"/>
                </a:cubicBezTo>
                <a:cubicBezTo>
                  <a:pt x="187390" y="313555"/>
                  <a:pt x="185434" y="311134"/>
                  <a:pt x="183713" y="308400"/>
                </a:cubicBezTo>
                <a:cubicBezTo>
                  <a:pt x="175344" y="294734"/>
                  <a:pt x="157431" y="259046"/>
                  <a:pt x="172528" y="221717"/>
                </a:cubicBezTo>
                <a:cubicBezTo>
                  <a:pt x="185512" y="189465"/>
                  <a:pt x="218835" y="166115"/>
                  <a:pt x="271400" y="152527"/>
                </a:cubicBezTo>
                <a:cubicBezTo>
                  <a:pt x="274059" y="151824"/>
                  <a:pt x="276719" y="151434"/>
                  <a:pt x="279456" y="151434"/>
                </a:cubicBezTo>
                <a:close/>
                <a:moveTo>
                  <a:pt x="239781" y="113182"/>
                </a:moveTo>
                <a:cubicBezTo>
                  <a:pt x="171895" y="113182"/>
                  <a:pt x="116678" y="168322"/>
                  <a:pt x="116678" y="236036"/>
                </a:cubicBezTo>
                <a:cubicBezTo>
                  <a:pt x="116678" y="267433"/>
                  <a:pt x="134275" y="302814"/>
                  <a:pt x="152968" y="340381"/>
                </a:cubicBezTo>
                <a:cubicBezTo>
                  <a:pt x="166889" y="368185"/>
                  <a:pt x="181202" y="396848"/>
                  <a:pt x="189492" y="426605"/>
                </a:cubicBezTo>
                <a:cubicBezTo>
                  <a:pt x="191369" y="433478"/>
                  <a:pt x="198251" y="438789"/>
                  <a:pt x="205134" y="438789"/>
                </a:cubicBezTo>
                <a:lnTo>
                  <a:pt x="274115" y="438789"/>
                </a:lnTo>
                <a:cubicBezTo>
                  <a:pt x="281076" y="438789"/>
                  <a:pt x="287958" y="433400"/>
                  <a:pt x="289757" y="426605"/>
                </a:cubicBezTo>
                <a:cubicBezTo>
                  <a:pt x="298126" y="395755"/>
                  <a:pt x="312829" y="366623"/>
                  <a:pt x="326985" y="338350"/>
                </a:cubicBezTo>
                <a:lnTo>
                  <a:pt x="327064" y="338272"/>
                </a:lnTo>
                <a:cubicBezTo>
                  <a:pt x="345443" y="301642"/>
                  <a:pt x="362806" y="267121"/>
                  <a:pt x="362806" y="236036"/>
                </a:cubicBezTo>
                <a:cubicBezTo>
                  <a:pt x="362806" y="168322"/>
                  <a:pt x="307589" y="113182"/>
                  <a:pt x="239781" y="113182"/>
                </a:cubicBezTo>
                <a:close/>
                <a:moveTo>
                  <a:pt x="428664" y="107459"/>
                </a:moveTo>
                <a:cubicBezTo>
                  <a:pt x="433509" y="104649"/>
                  <a:pt x="439682" y="106288"/>
                  <a:pt x="442495" y="111128"/>
                </a:cubicBezTo>
                <a:lnTo>
                  <a:pt x="452341" y="128222"/>
                </a:lnTo>
                <a:cubicBezTo>
                  <a:pt x="455076" y="133062"/>
                  <a:pt x="453435" y="139228"/>
                  <a:pt x="448590" y="142038"/>
                </a:cubicBezTo>
                <a:lnTo>
                  <a:pt x="430305" y="152576"/>
                </a:lnTo>
                <a:cubicBezTo>
                  <a:pt x="425539" y="155386"/>
                  <a:pt x="419756" y="153513"/>
                  <a:pt x="417178" y="148517"/>
                </a:cubicBezTo>
                <a:cubicBezTo>
                  <a:pt x="414130" y="142663"/>
                  <a:pt x="410770" y="136965"/>
                  <a:pt x="407176" y="131501"/>
                </a:cubicBezTo>
                <a:cubicBezTo>
                  <a:pt x="404128" y="126817"/>
                  <a:pt x="405378" y="120885"/>
                  <a:pt x="410223" y="118075"/>
                </a:cubicBezTo>
                <a:close/>
                <a:moveTo>
                  <a:pt x="50872" y="107459"/>
                </a:moveTo>
                <a:lnTo>
                  <a:pt x="69260" y="118075"/>
                </a:lnTo>
                <a:cubicBezTo>
                  <a:pt x="74112" y="120885"/>
                  <a:pt x="75364" y="126817"/>
                  <a:pt x="72312" y="131501"/>
                </a:cubicBezTo>
                <a:cubicBezTo>
                  <a:pt x="68713" y="137043"/>
                  <a:pt x="65426" y="142663"/>
                  <a:pt x="62374" y="148517"/>
                </a:cubicBezTo>
                <a:cubicBezTo>
                  <a:pt x="59792" y="153513"/>
                  <a:pt x="54002" y="155386"/>
                  <a:pt x="49150" y="152576"/>
                </a:cubicBezTo>
                <a:lnTo>
                  <a:pt x="30840" y="142038"/>
                </a:lnTo>
                <a:cubicBezTo>
                  <a:pt x="25988" y="139228"/>
                  <a:pt x="24345" y="133062"/>
                  <a:pt x="27162" y="128222"/>
                </a:cubicBezTo>
                <a:lnTo>
                  <a:pt x="37022" y="111128"/>
                </a:lnTo>
                <a:cubicBezTo>
                  <a:pt x="39838" y="106288"/>
                  <a:pt x="46020" y="104649"/>
                  <a:pt x="50872" y="107459"/>
                </a:cubicBezTo>
                <a:close/>
                <a:moveTo>
                  <a:pt x="239781" y="79598"/>
                </a:moveTo>
                <a:cubicBezTo>
                  <a:pt x="326125" y="79598"/>
                  <a:pt x="396436" y="149812"/>
                  <a:pt x="396436" y="236036"/>
                </a:cubicBezTo>
                <a:cubicBezTo>
                  <a:pt x="396436" y="275087"/>
                  <a:pt x="376414" y="314919"/>
                  <a:pt x="357018" y="353424"/>
                </a:cubicBezTo>
                <a:cubicBezTo>
                  <a:pt x="338795" y="389741"/>
                  <a:pt x="319868" y="427308"/>
                  <a:pt x="316896" y="465110"/>
                </a:cubicBezTo>
                <a:cubicBezTo>
                  <a:pt x="316583" y="469171"/>
                  <a:pt x="313377" y="472295"/>
                  <a:pt x="309544" y="472295"/>
                </a:cubicBezTo>
                <a:lnTo>
                  <a:pt x="169939" y="472295"/>
                </a:lnTo>
                <a:cubicBezTo>
                  <a:pt x="166185" y="472295"/>
                  <a:pt x="162900" y="469171"/>
                  <a:pt x="162588" y="465110"/>
                </a:cubicBezTo>
                <a:cubicBezTo>
                  <a:pt x="159537" y="428636"/>
                  <a:pt x="140923" y="391381"/>
                  <a:pt x="122935" y="355298"/>
                </a:cubicBezTo>
                <a:cubicBezTo>
                  <a:pt x="103382" y="316013"/>
                  <a:pt x="83126" y="275400"/>
                  <a:pt x="83126" y="236036"/>
                </a:cubicBezTo>
                <a:cubicBezTo>
                  <a:pt x="83126" y="149812"/>
                  <a:pt x="153359" y="79598"/>
                  <a:pt x="239781" y="79598"/>
                </a:cubicBezTo>
                <a:close/>
                <a:moveTo>
                  <a:pt x="351172" y="27158"/>
                </a:moveTo>
                <a:lnTo>
                  <a:pt x="368136" y="37004"/>
                </a:lnTo>
                <a:cubicBezTo>
                  <a:pt x="372983" y="39739"/>
                  <a:pt x="374703" y="45990"/>
                  <a:pt x="371889" y="50835"/>
                </a:cubicBezTo>
                <a:lnTo>
                  <a:pt x="361257" y="69198"/>
                </a:lnTo>
                <a:cubicBezTo>
                  <a:pt x="358442" y="74043"/>
                  <a:pt x="352501" y="75293"/>
                  <a:pt x="347810" y="72245"/>
                </a:cubicBezTo>
                <a:cubicBezTo>
                  <a:pt x="342338" y="68651"/>
                  <a:pt x="336631" y="65369"/>
                  <a:pt x="330767" y="62322"/>
                </a:cubicBezTo>
                <a:cubicBezTo>
                  <a:pt x="325842" y="59743"/>
                  <a:pt x="323966" y="53960"/>
                  <a:pt x="326780" y="49116"/>
                </a:cubicBezTo>
                <a:lnTo>
                  <a:pt x="337334" y="30831"/>
                </a:lnTo>
                <a:cubicBezTo>
                  <a:pt x="340071" y="25986"/>
                  <a:pt x="346325" y="24345"/>
                  <a:pt x="351172" y="27158"/>
                </a:cubicBezTo>
                <a:close/>
                <a:moveTo>
                  <a:pt x="128396" y="27158"/>
                </a:moveTo>
                <a:cubicBezTo>
                  <a:pt x="133242" y="24345"/>
                  <a:pt x="139417" y="25986"/>
                  <a:pt x="142231" y="30831"/>
                </a:cubicBezTo>
                <a:lnTo>
                  <a:pt x="152783" y="49116"/>
                </a:lnTo>
                <a:cubicBezTo>
                  <a:pt x="155597" y="53960"/>
                  <a:pt x="153721" y="59743"/>
                  <a:pt x="148719" y="62322"/>
                </a:cubicBezTo>
                <a:cubicBezTo>
                  <a:pt x="142856" y="65369"/>
                  <a:pt x="137228" y="68651"/>
                  <a:pt x="131679" y="72245"/>
                </a:cubicBezTo>
                <a:cubicBezTo>
                  <a:pt x="126989" y="75293"/>
                  <a:pt x="121048" y="74043"/>
                  <a:pt x="118312" y="69198"/>
                </a:cubicBezTo>
                <a:lnTo>
                  <a:pt x="107604" y="50757"/>
                </a:lnTo>
                <a:cubicBezTo>
                  <a:pt x="104790" y="45990"/>
                  <a:pt x="106510" y="39739"/>
                  <a:pt x="111356" y="37004"/>
                </a:cubicBezTo>
                <a:close/>
                <a:moveTo>
                  <a:pt x="229920" y="0"/>
                </a:moveTo>
                <a:lnTo>
                  <a:pt x="249651" y="0"/>
                </a:lnTo>
                <a:cubicBezTo>
                  <a:pt x="255211" y="0"/>
                  <a:pt x="259752" y="4526"/>
                  <a:pt x="259752" y="10145"/>
                </a:cubicBezTo>
                <a:lnTo>
                  <a:pt x="259752" y="31761"/>
                </a:lnTo>
                <a:cubicBezTo>
                  <a:pt x="259752" y="37379"/>
                  <a:pt x="255289" y="41281"/>
                  <a:pt x="249808" y="40579"/>
                </a:cubicBezTo>
                <a:cubicBezTo>
                  <a:pt x="246519" y="40188"/>
                  <a:pt x="243153" y="39876"/>
                  <a:pt x="239786" y="39876"/>
                </a:cubicBezTo>
                <a:cubicBezTo>
                  <a:pt x="236340" y="39876"/>
                  <a:pt x="233052" y="40188"/>
                  <a:pt x="229763" y="40579"/>
                </a:cubicBezTo>
                <a:cubicBezTo>
                  <a:pt x="224204" y="41281"/>
                  <a:pt x="219741" y="37379"/>
                  <a:pt x="219741" y="31761"/>
                </a:cubicBezTo>
                <a:lnTo>
                  <a:pt x="219741" y="10145"/>
                </a:lnTo>
                <a:cubicBezTo>
                  <a:pt x="219741" y="4526"/>
                  <a:pt x="224282" y="0"/>
                  <a:pt x="229920" y="0"/>
                </a:cubicBezTo>
                <a:close/>
              </a:path>
            </a:pathLst>
          </a:custGeom>
          <a:solidFill>
            <a:schemeClr val="tx1">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sp>
        <p:nvSpPr>
          <p:cNvPr id="46" name="tram_2096"/>
          <p:cNvSpPr>
            <a:spLocks noChangeAspect="1"/>
          </p:cNvSpPr>
          <p:nvPr/>
        </p:nvSpPr>
        <p:spPr bwMode="auto">
          <a:xfrm>
            <a:off x="7278812" y="6143980"/>
            <a:ext cx="338500" cy="324000"/>
          </a:xfrm>
          <a:custGeom>
            <a:avLst/>
            <a:gdLst>
              <a:gd name="T0" fmla="*/ 194 w 194"/>
              <a:gd name="T1" fmla="*/ 149 h 186"/>
              <a:gd name="T2" fmla="*/ 170 w 194"/>
              <a:gd name="T3" fmla="*/ 70 h 186"/>
              <a:gd name="T4" fmla="*/ 148 w 194"/>
              <a:gd name="T5" fmla="*/ 51 h 186"/>
              <a:gd name="T6" fmla="*/ 145 w 194"/>
              <a:gd name="T7" fmla="*/ 51 h 186"/>
              <a:gd name="T8" fmla="*/ 145 w 194"/>
              <a:gd name="T9" fmla="*/ 42 h 186"/>
              <a:gd name="T10" fmla="*/ 123 w 194"/>
              <a:gd name="T11" fmla="*/ 42 h 186"/>
              <a:gd name="T12" fmla="*/ 139 w 194"/>
              <a:gd name="T13" fmla="*/ 31 h 186"/>
              <a:gd name="T14" fmla="*/ 141 w 194"/>
              <a:gd name="T15" fmla="*/ 26 h 186"/>
              <a:gd name="T16" fmla="*/ 138 w 194"/>
              <a:gd name="T17" fmla="*/ 23 h 186"/>
              <a:gd name="T18" fmla="*/ 50 w 194"/>
              <a:gd name="T19" fmla="*/ 0 h 186"/>
              <a:gd name="T20" fmla="*/ 44 w 194"/>
              <a:gd name="T21" fmla="*/ 4 h 186"/>
              <a:gd name="T22" fmla="*/ 48 w 194"/>
              <a:gd name="T23" fmla="*/ 10 h 186"/>
              <a:gd name="T24" fmla="*/ 124 w 194"/>
              <a:gd name="T25" fmla="*/ 29 h 186"/>
              <a:gd name="T26" fmla="*/ 104 w 194"/>
              <a:gd name="T27" fmla="*/ 42 h 186"/>
              <a:gd name="T28" fmla="*/ 49 w 194"/>
              <a:gd name="T29" fmla="*/ 42 h 186"/>
              <a:gd name="T30" fmla="*/ 49 w 194"/>
              <a:gd name="T31" fmla="*/ 51 h 186"/>
              <a:gd name="T32" fmla="*/ 19 w 194"/>
              <a:gd name="T33" fmla="*/ 51 h 186"/>
              <a:gd name="T34" fmla="*/ 0 w 194"/>
              <a:gd name="T35" fmla="*/ 70 h 186"/>
              <a:gd name="T36" fmla="*/ 0 w 194"/>
              <a:gd name="T37" fmla="*/ 149 h 186"/>
              <a:gd name="T38" fmla="*/ 14 w 194"/>
              <a:gd name="T39" fmla="*/ 167 h 186"/>
              <a:gd name="T40" fmla="*/ 14 w 194"/>
              <a:gd name="T41" fmla="*/ 172 h 186"/>
              <a:gd name="T42" fmla="*/ 27 w 194"/>
              <a:gd name="T43" fmla="*/ 186 h 186"/>
              <a:gd name="T44" fmla="*/ 40 w 194"/>
              <a:gd name="T45" fmla="*/ 178 h 186"/>
              <a:gd name="T46" fmla="*/ 52 w 194"/>
              <a:gd name="T47" fmla="*/ 186 h 186"/>
              <a:gd name="T48" fmla="*/ 66 w 194"/>
              <a:gd name="T49" fmla="*/ 172 h 186"/>
              <a:gd name="T50" fmla="*/ 66 w 194"/>
              <a:gd name="T51" fmla="*/ 168 h 186"/>
              <a:gd name="T52" fmla="*/ 123 w 194"/>
              <a:gd name="T53" fmla="*/ 168 h 186"/>
              <a:gd name="T54" fmla="*/ 123 w 194"/>
              <a:gd name="T55" fmla="*/ 172 h 186"/>
              <a:gd name="T56" fmla="*/ 136 w 194"/>
              <a:gd name="T57" fmla="*/ 186 h 186"/>
              <a:gd name="T58" fmla="*/ 149 w 194"/>
              <a:gd name="T59" fmla="*/ 178 h 186"/>
              <a:gd name="T60" fmla="*/ 161 w 194"/>
              <a:gd name="T61" fmla="*/ 186 h 186"/>
              <a:gd name="T62" fmla="*/ 175 w 194"/>
              <a:gd name="T63" fmla="*/ 172 h 186"/>
              <a:gd name="T64" fmla="*/ 175 w 194"/>
              <a:gd name="T65" fmla="*/ 168 h 186"/>
              <a:gd name="T66" fmla="*/ 175 w 194"/>
              <a:gd name="T67" fmla="*/ 168 h 186"/>
              <a:gd name="T68" fmla="*/ 194 w 194"/>
              <a:gd name="T69" fmla="*/ 149 h 186"/>
              <a:gd name="T70" fmla="*/ 157 w 194"/>
              <a:gd name="T71" fmla="*/ 72 h 186"/>
              <a:gd name="T72" fmla="*/ 170 w 194"/>
              <a:gd name="T73" fmla="*/ 118 h 186"/>
              <a:gd name="T74" fmla="*/ 130 w 194"/>
              <a:gd name="T75" fmla="*/ 118 h 186"/>
              <a:gd name="T76" fmla="*/ 130 w 194"/>
              <a:gd name="T77" fmla="*/ 72 h 186"/>
              <a:gd name="T78" fmla="*/ 157 w 194"/>
              <a:gd name="T79" fmla="*/ 72 h 186"/>
              <a:gd name="T80" fmla="*/ 12 w 194"/>
              <a:gd name="T81" fmla="*/ 72 h 186"/>
              <a:gd name="T82" fmla="*/ 45 w 194"/>
              <a:gd name="T83" fmla="*/ 72 h 186"/>
              <a:gd name="T84" fmla="*/ 45 w 194"/>
              <a:gd name="T85" fmla="*/ 118 h 186"/>
              <a:gd name="T86" fmla="*/ 12 w 194"/>
              <a:gd name="T87" fmla="*/ 118 h 186"/>
              <a:gd name="T88" fmla="*/ 12 w 194"/>
              <a:gd name="T89" fmla="*/ 72 h 186"/>
              <a:gd name="T90" fmla="*/ 120 w 194"/>
              <a:gd name="T91" fmla="*/ 118 h 186"/>
              <a:gd name="T92" fmla="*/ 53 w 194"/>
              <a:gd name="T93" fmla="*/ 118 h 186"/>
              <a:gd name="T94" fmla="*/ 53 w 194"/>
              <a:gd name="T95" fmla="*/ 72 h 186"/>
              <a:gd name="T96" fmla="*/ 120 w 194"/>
              <a:gd name="T97" fmla="*/ 72 h 186"/>
              <a:gd name="T98" fmla="*/ 120 w 194"/>
              <a:gd name="T99"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4" h="186">
                <a:moveTo>
                  <a:pt x="194" y="149"/>
                </a:moveTo>
                <a:lnTo>
                  <a:pt x="170" y="70"/>
                </a:lnTo>
                <a:cubicBezTo>
                  <a:pt x="166" y="60"/>
                  <a:pt x="158" y="51"/>
                  <a:pt x="148" y="51"/>
                </a:cubicBezTo>
                <a:lnTo>
                  <a:pt x="145" y="51"/>
                </a:lnTo>
                <a:lnTo>
                  <a:pt x="145" y="42"/>
                </a:lnTo>
                <a:lnTo>
                  <a:pt x="123" y="42"/>
                </a:lnTo>
                <a:lnTo>
                  <a:pt x="139" y="31"/>
                </a:lnTo>
                <a:cubicBezTo>
                  <a:pt x="141" y="30"/>
                  <a:pt x="142" y="28"/>
                  <a:pt x="141" y="26"/>
                </a:cubicBezTo>
                <a:cubicBezTo>
                  <a:pt x="141" y="25"/>
                  <a:pt x="140" y="23"/>
                  <a:pt x="138" y="23"/>
                </a:cubicBezTo>
                <a:lnTo>
                  <a:pt x="50" y="0"/>
                </a:lnTo>
                <a:cubicBezTo>
                  <a:pt x="48" y="0"/>
                  <a:pt x="45" y="1"/>
                  <a:pt x="44" y="4"/>
                </a:cubicBezTo>
                <a:cubicBezTo>
                  <a:pt x="44" y="6"/>
                  <a:pt x="45" y="9"/>
                  <a:pt x="48" y="10"/>
                </a:cubicBezTo>
                <a:lnTo>
                  <a:pt x="124" y="29"/>
                </a:lnTo>
                <a:lnTo>
                  <a:pt x="104" y="42"/>
                </a:lnTo>
                <a:lnTo>
                  <a:pt x="49" y="42"/>
                </a:lnTo>
                <a:lnTo>
                  <a:pt x="49" y="51"/>
                </a:lnTo>
                <a:lnTo>
                  <a:pt x="19" y="51"/>
                </a:lnTo>
                <a:cubicBezTo>
                  <a:pt x="9" y="51"/>
                  <a:pt x="0" y="60"/>
                  <a:pt x="0" y="70"/>
                </a:cubicBezTo>
                <a:lnTo>
                  <a:pt x="0" y="149"/>
                </a:lnTo>
                <a:cubicBezTo>
                  <a:pt x="0" y="158"/>
                  <a:pt x="6" y="165"/>
                  <a:pt x="14" y="167"/>
                </a:cubicBezTo>
                <a:cubicBezTo>
                  <a:pt x="14" y="169"/>
                  <a:pt x="14" y="170"/>
                  <a:pt x="14" y="172"/>
                </a:cubicBezTo>
                <a:cubicBezTo>
                  <a:pt x="14" y="179"/>
                  <a:pt x="20" y="186"/>
                  <a:pt x="27" y="186"/>
                </a:cubicBezTo>
                <a:cubicBezTo>
                  <a:pt x="33" y="186"/>
                  <a:pt x="38" y="182"/>
                  <a:pt x="40" y="178"/>
                </a:cubicBezTo>
                <a:cubicBezTo>
                  <a:pt x="42" y="182"/>
                  <a:pt x="47" y="186"/>
                  <a:pt x="52" y="186"/>
                </a:cubicBezTo>
                <a:cubicBezTo>
                  <a:pt x="60" y="186"/>
                  <a:pt x="66" y="179"/>
                  <a:pt x="66" y="172"/>
                </a:cubicBezTo>
                <a:cubicBezTo>
                  <a:pt x="66" y="170"/>
                  <a:pt x="66" y="169"/>
                  <a:pt x="66" y="168"/>
                </a:cubicBezTo>
                <a:lnTo>
                  <a:pt x="123" y="168"/>
                </a:lnTo>
                <a:cubicBezTo>
                  <a:pt x="123" y="169"/>
                  <a:pt x="123" y="170"/>
                  <a:pt x="123" y="172"/>
                </a:cubicBezTo>
                <a:cubicBezTo>
                  <a:pt x="123" y="179"/>
                  <a:pt x="129" y="186"/>
                  <a:pt x="136" y="186"/>
                </a:cubicBezTo>
                <a:cubicBezTo>
                  <a:pt x="142" y="186"/>
                  <a:pt x="147" y="182"/>
                  <a:pt x="149" y="178"/>
                </a:cubicBezTo>
                <a:cubicBezTo>
                  <a:pt x="151" y="182"/>
                  <a:pt x="156" y="186"/>
                  <a:pt x="161" y="186"/>
                </a:cubicBezTo>
                <a:cubicBezTo>
                  <a:pt x="169" y="186"/>
                  <a:pt x="175" y="179"/>
                  <a:pt x="175" y="172"/>
                </a:cubicBezTo>
                <a:cubicBezTo>
                  <a:pt x="175" y="170"/>
                  <a:pt x="175" y="169"/>
                  <a:pt x="175" y="168"/>
                </a:cubicBezTo>
                <a:lnTo>
                  <a:pt x="175" y="168"/>
                </a:lnTo>
                <a:cubicBezTo>
                  <a:pt x="185" y="168"/>
                  <a:pt x="194" y="159"/>
                  <a:pt x="194" y="149"/>
                </a:cubicBezTo>
                <a:close/>
                <a:moveTo>
                  <a:pt x="157" y="72"/>
                </a:moveTo>
                <a:lnTo>
                  <a:pt x="170" y="118"/>
                </a:lnTo>
                <a:lnTo>
                  <a:pt x="130" y="118"/>
                </a:lnTo>
                <a:lnTo>
                  <a:pt x="130" y="72"/>
                </a:lnTo>
                <a:lnTo>
                  <a:pt x="157" y="72"/>
                </a:lnTo>
                <a:close/>
                <a:moveTo>
                  <a:pt x="12" y="72"/>
                </a:moveTo>
                <a:lnTo>
                  <a:pt x="45" y="72"/>
                </a:lnTo>
                <a:lnTo>
                  <a:pt x="45" y="118"/>
                </a:lnTo>
                <a:lnTo>
                  <a:pt x="12" y="118"/>
                </a:lnTo>
                <a:lnTo>
                  <a:pt x="12" y="72"/>
                </a:lnTo>
                <a:close/>
                <a:moveTo>
                  <a:pt x="120" y="118"/>
                </a:moveTo>
                <a:lnTo>
                  <a:pt x="53" y="118"/>
                </a:lnTo>
                <a:lnTo>
                  <a:pt x="53" y="72"/>
                </a:lnTo>
                <a:lnTo>
                  <a:pt x="120" y="72"/>
                </a:lnTo>
                <a:lnTo>
                  <a:pt x="120" y="118"/>
                </a:lnTo>
                <a:close/>
              </a:path>
            </a:pathLst>
          </a:custGeom>
          <a:solidFill>
            <a:schemeClr val="tx1">
              <a:lumMod val="50000"/>
            </a:schemeClr>
          </a:solidFill>
          <a:ln>
            <a:noFill/>
          </a:ln>
        </p:spPr>
      </p:sp>
      <p:graphicFrame>
        <p:nvGraphicFramePr>
          <p:cNvPr id="47" name="表格 46"/>
          <p:cNvGraphicFramePr>
            <a:graphicFrameLocks noGrp="1"/>
          </p:cNvGraphicFramePr>
          <p:nvPr>
            <p:extLst>
              <p:ext uri="{D42A27DB-BD31-4B8C-83A1-F6EECF244321}">
                <p14:modId xmlns:p14="http://schemas.microsoft.com/office/powerpoint/2010/main" val="3645598174"/>
              </p:ext>
            </p:extLst>
          </p:nvPr>
        </p:nvGraphicFramePr>
        <p:xfrm>
          <a:off x="1118349" y="5077688"/>
          <a:ext cx="4373825" cy="557533"/>
        </p:xfrm>
        <a:graphic>
          <a:graphicData uri="http://schemas.openxmlformats.org/drawingml/2006/table">
            <a:tbl>
              <a:tblPr firstRow="1" bandRow="1">
                <a:tableStyleId>{5C22544A-7EE6-4342-B048-85BDC9FD1C3A}</a:tableStyleId>
              </a:tblPr>
              <a:tblGrid>
                <a:gridCol w="4373825"/>
              </a:tblGrid>
              <a:tr h="278007">
                <a:tc>
                  <a:txBody>
                    <a:bodyPr/>
                    <a:lstStyle/>
                    <a:p>
                      <a:r>
                        <a:rPr lang="zh-CN" altLang="en-US" sz="1200" b="1" dirty="0" smtClean="0">
                          <a:solidFill>
                            <a:schemeClr val="tx1"/>
                          </a:solidFill>
                          <a:latin typeface="+mj-ea"/>
                          <a:ea typeface="+mj-ea"/>
                        </a:rPr>
                        <a:t>使用期；</a:t>
                      </a:r>
                      <a:r>
                        <a:rPr lang="en-US" altLang="zh-CN" sz="1200" b="1" dirty="0" smtClean="0">
                          <a:solidFill>
                            <a:schemeClr val="tx1"/>
                          </a:solidFill>
                          <a:latin typeface="+mj-ea"/>
                          <a:ea typeface="+mj-ea"/>
                        </a:rPr>
                        <a:t>4</a:t>
                      </a:r>
                      <a:r>
                        <a:rPr lang="zh-CN" altLang="en-US" sz="1200" b="1" dirty="0" smtClean="0">
                          <a:solidFill>
                            <a:schemeClr val="tx1"/>
                          </a:solidFill>
                          <a:latin typeface="+mj-ea"/>
                          <a:ea typeface="+mj-ea"/>
                        </a:rPr>
                        <a:t>年</a:t>
                      </a:r>
                      <a:endParaRPr lang="zh-CN" altLang="en-US" sz="12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9526">
                <a:tc>
                  <a:txBody>
                    <a:bodyPr/>
                    <a:lstStyle/>
                    <a:p>
                      <a:r>
                        <a:rPr lang="zh-CN" altLang="en-US" sz="1200" b="1" dirty="0" smtClean="0">
                          <a:latin typeface="+mj-ea"/>
                          <a:ea typeface="+mj-ea"/>
                        </a:rPr>
                        <a:t>学校实验室期间，主要工作是信息系统开发</a:t>
                      </a:r>
                      <a:endParaRPr lang="zh-CN" altLang="en-US" sz="1200" b="1" dirty="0">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498199414"/>
              </p:ext>
            </p:extLst>
          </p:nvPr>
        </p:nvGraphicFramePr>
        <p:xfrm>
          <a:off x="1118350" y="5941442"/>
          <a:ext cx="4348644" cy="735207"/>
        </p:xfrm>
        <a:graphic>
          <a:graphicData uri="http://schemas.openxmlformats.org/drawingml/2006/table">
            <a:tbl>
              <a:tblPr firstRow="1" bandRow="1">
                <a:tableStyleId>{5C22544A-7EE6-4342-B048-85BDC9FD1C3A}</a:tableStyleId>
              </a:tblPr>
              <a:tblGrid>
                <a:gridCol w="4348644"/>
              </a:tblGrid>
              <a:tr h="278007">
                <a:tc>
                  <a:txBody>
                    <a:bodyPr/>
                    <a:lstStyle/>
                    <a:p>
                      <a:r>
                        <a:rPr lang="zh-CN" altLang="en-US" sz="1200" b="1" dirty="0" smtClean="0">
                          <a:solidFill>
                            <a:schemeClr val="tx1"/>
                          </a:solidFill>
                          <a:latin typeface="+mj-ea"/>
                          <a:ea typeface="+mj-ea"/>
                        </a:rPr>
                        <a:t>使用期；</a:t>
                      </a:r>
                      <a:r>
                        <a:rPr lang="en-US" altLang="zh-CN" sz="1200" b="1" dirty="0" smtClean="0">
                          <a:solidFill>
                            <a:schemeClr val="tx1"/>
                          </a:solidFill>
                          <a:latin typeface="+mj-ea"/>
                          <a:ea typeface="+mj-ea"/>
                        </a:rPr>
                        <a:t>3</a:t>
                      </a:r>
                      <a:r>
                        <a:rPr lang="zh-CN" altLang="en-US" sz="1200" b="1" dirty="0" smtClean="0">
                          <a:solidFill>
                            <a:schemeClr val="tx1"/>
                          </a:solidFill>
                          <a:latin typeface="+mj-ea"/>
                          <a:ea typeface="+mj-ea"/>
                        </a:rPr>
                        <a:t>年</a:t>
                      </a:r>
                      <a:endParaRPr lang="zh-CN" altLang="en-US" sz="12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9526">
                <a:tc>
                  <a:txBody>
                    <a:bodyPr/>
                    <a:lstStyle/>
                    <a:p>
                      <a:r>
                        <a:rPr lang="zh-CN" altLang="en-US" sz="1200" b="1" dirty="0" smtClean="0">
                          <a:latin typeface="+mj-ea"/>
                          <a:ea typeface="+mj-ea"/>
                        </a:rPr>
                        <a:t>企业实习，主要完成法官自助服务终端的开发</a:t>
                      </a:r>
                      <a:endParaRPr lang="en-US" altLang="zh-CN" sz="1200" b="1" dirty="0" smtClean="0">
                        <a:latin typeface="+mj-ea"/>
                        <a:ea typeface="+mj-ea"/>
                      </a:endParaRPr>
                    </a:p>
                    <a:p>
                      <a:r>
                        <a:rPr lang="zh-CN" altLang="en-US" sz="1200" b="1" dirty="0" smtClean="0">
                          <a:latin typeface="+mj-ea"/>
                          <a:ea typeface="+mj-ea"/>
                        </a:rPr>
                        <a:t>负责核心业务系统的项目管理</a:t>
                      </a:r>
                      <a:endParaRPr lang="zh-CN" altLang="en-US" sz="1200" b="1" dirty="0">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9" name="文本框 48"/>
          <p:cNvSpPr txBox="1"/>
          <p:nvPr/>
        </p:nvSpPr>
        <p:spPr>
          <a:xfrm>
            <a:off x="7691076" y="5223356"/>
            <a:ext cx="4733797" cy="308674"/>
          </a:xfrm>
          <a:prstGeom prst="rect">
            <a:avLst/>
          </a:prstGeom>
          <a:noFill/>
        </p:spPr>
        <p:txBody>
          <a:bodyPr wrap="square" rtlCol="0">
            <a:spAutoFit/>
          </a:bodyPr>
          <a:lstStyle/>
          <a:p>
            <a:pPr>
              <a:lnSpc>
                <a:spcPct val="130000"/>
              </a:lnSpc>
            </a:pPr>
            <a:r>
              <a:rPr lang="zh-CN" altLang="en-US" sz="1200" b="1" dirty="0" smtClean="0">
                <a:latin typeface="Arial" panose="020B0604020202020204" pitchFamily="34" charset="0"/>
                <a:ea typeface="微软雅黑" panose="020B0503020204020204" pitchFamily="34" charset="-122"/>
              </a:rPr>
              <a:t>本产品享受三包服务，包括自驱力、学习力、行动力</a:t>
            </a:r>
          </a:p>
        </p:txBody>
      </p:sp>
      <p:sp>
        <p:nvSpPr>
          <p:cNvPr id="50" name="文本框 49"/>
          <p:cNvSpPr txBox="1"/>
          <p:nvPr/>
        </p:nvSpPr>
        <p:spPr>
          <a:xfrm>
            <a:off x="7691077" y="5684466"/>
            <a:ext cx="4733797" cy="344710"/>
          </a:xfrm>
          <a:prstGeom prst="rect">
            <a:avLst/>
          </a:prstGeom>
          <a:noFill/>
        </p:spPr>
        <p:txBody>
          <a:bodyPr wrap="square" rtlCol="0">
            <a:spAutoFit/>
          </a:bodyPr>
          <a:lstStyle/>
          <a:p>
            <a:pPr>
              <a:lnSpc>
                <a:spcPct val="130000"/>
              </a:lnSpc>
            </a:pPr>
            <a:r>
              <a:rPr lang="zh-CN" altLang="en-US" sz="1200" b="1" dirty="0" smtClean="0">
                <a:latin typeface="Arial" panose="020B0604020202020204" pitchFamily="34" charset="0"/>
                <a:ea typeface="微软雅黑" panose="020B0503020204020204" pitchFamily="34" charset="-122"/>
              </a:rPr>
              <a:t>产品可先试用，不合格可退</a:t>
            </a:r>
          </a:p>
        </p:txBody>
      </p:sp>
      <p:sp>
        <p:nvSpPr>
          <p:cNvPr id="51" name="文本框 50"/>
          <p:cNvSpPr txBox="1"/>
          <p:nvPr/>
        </p:nvSpPr>
        <p:spPr>
          <a:xfrm>
            <a:off x="7691077" y="6171243"/>
            <a:ext cx="4733797" cy="308674"/>
          </a:xfrm>
          <a:prstGeom prst="rect">
            <a:avLst/>
          </a:prstGeom>
          <a:noFill/>
        </p:spPr>
        <p:txBody>
          <a:bodyPr wrap="square" rtlCol="0">
            <a:spAutoFit/>
          </a:bodyPr>
          <a:lstStyle/>
          <a:p>
            <a:pPr>
              <a:lnSpc>
                <a:spcPct val="130000"/>
              </a:lnSpc>
            </a:pPr>
            <a:r>
              <a:rPr lang="zh-CN" altLang="en-US" sz="1200" b="1" dirty="0">
                <a:latin typeface="Arial" panose="020B0604020202020204" pitchFamily="34" charset="0"/>
                <a:ea typeface="微软雅黑" panose="020B0503020204020204" pitchFamily="34" charset="-122"/>
              </a:rPr>
              <a:t>本</a:t>
            </a:r>
            <a:r>
              <a:rPr lang="zh-CN" altLang="en-US" sz="1200" b="1" dirty="0" smtClean="0">
                <a:latin typeface="Arial" panose="020B0604020202020204" pitchFamily="34" charset="0"/>
                <a:ea typeface="微软雅黑" panose="020B0503020204020204" pitchFamily="34" charset="-122"/>
              </a:rPr>
              <a:t>产品采用淘宝驿站物流急速送达，居住南京，随叫随到</a:t>
            </a:r>
          </a:p>
        </p:txBody>
      </p:sp>
      <p:sp>
        <p:nvSpPr>
          <p:cNvPr id="52" name="文本框 51"/>
          <p:cNvSpPr txBox="1"/>
          <p:nvPr/>
        </p:nvSpPr>
        <p:spPr>
          <a:xfrm>
            <a:off x="52720" y="180869"/>
            <a:ext cx="5461680" cy="457399"/>
          </a:xfrm>
          <a:prstGeom prst="rect">
            <a:avLst/>
          </a:prstGeom>
          <a:noFill/>
        </p:spPr>
        <p:txBody>
          <a:bodyPr wrap="square" rtlCol="0">
            <a:spAutoFit/>
          </a:bodyPr>
          <a:lstStyle/>
          <a:p>
            <a:pPr>
              <a:lnSpc>
                <a:spcPct val="130000"/>
              </a:lnSpc>
            </a:pPr>
            <a:r>
              <a:rPr lang="zh-CN" altLang="en-US" b="1" dirty="0" smtClean="0">
                <a:solidFill>
                  <a:schemeClr val="bg1"/>
                </a:solidFill>
                <a:latin typeface="+mj-ea"/>
                <a:ea typeface="+mj-ea"/>
              </a:rPr>
              <a:t>产品名称：</a:t>
            </a:r>
            <a:r>
              <a:rPr lang="en-US" altLang="zh-CN" b="1" dirty="0">
                <a:solidFill>
                  <a:schemeClr val="bg1"/>
                </a:solidFill>
                <a:latin typeface="+mj-ea"/>
                <a:ea typeface="+mj-ea"/>
              </a:rPr>
              <a:t> </a:t>
            </a:r>
            <a:r>
              <a:rPr lang="en-US" altLang="zh-CN" b="1" dirty="0" smtClean="0">
                <a:solidFill>
                  <a:schemeClr val="bg1"/>
                </a:solidFill>
                <a:latin typeface="+mj-ea"/>
                <a:ea typeface="+mj-ea"/>
              </a:rPr>
              <a:t>                                 </a:t>
            </a:r>
            <a:r>
              <a:rPr lang="zh-CN" altLang="en-US" b="1" dirty="0" smtClean="0">
                <a:solidFill>
                  <a:schemeClr val="bg1"/>
                </a:solidFill>
                <a:latin typeface="+mj-ea"/>
                <a:ea typeface="+mj-ea"/>
              </a:rPr>
              <a:t>产品类别：</a:t>
            </a:r>
            <a:r>
              <a:rPr lang="en-US" altLang="zh-CN" b="1" dirty="0" smtClean="0">
                <a:solidFill>
                  <a:schemeClr val="bg1"/>
                </a:solidFill>
                <a:latin typeface="+mj-ea"/>
                <a:ea typeface="+mj-ea"/>
              </a:rPr>
              <a:t>java</a:t>
            </a:r>
            <a:endParaRPr lang="zh-CN" altLang="en-US" b="1" dirty="0" smtClean="0">
              <a:solidFill>
                <a:schemeClr val="bg1"/>
              </a:solidFill>
              <a:latin typeface="+mj-ea"/>
              <a:ea typeface="+mj-ea"/>
            </a:endParaRPr>
          </a:p>
        </p:txBody>
      </p:sp>
      <p:sp>
        <p:nvSpPr>
          <p:cNvPr id="53" name="文本框 52"/>
          <p:cNvSpPr txBox="1"/>
          <p:nvPr/>
        </p:nvSpPr>
        <p:spPr>
          <a:xfrm>
            <a:off x="232596" y="1012973"/>
            <a:ext cx="1028198"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商品详情</a:t>
            </a:r>
            <a:endParaRPr lang="zh-CN" altLang="en-US" sz="1600" b="1" dirty="0" smtClean="0">
              <a:solidFill>
                <a:schemeClr val="bg1"/>
              </a:solidFill>
              <a:latin typeface="Arial" panose="020B0604020202020204" pitchFamily="34" charset="0"/>
              <a:ea typeface="微软雅黑" panose="020B0503020204020204" pitchFamily="34" charset="-122"/>
            </a:endParaRPr>
          </a:p>
        </p:txBody>
      </p:sp>
      <p:sp>
        <p:nvSpPr>
          <p:cNvPr id="54" name="文本框 53"/>
          <p:cNvSpPr txBox="1"/>
          <p:nvPr/>
        </p:nvSpPr>
        <p:spPr>
          <a:xfrm>
            <a:off x="6678025" y="1008969"/>
            <a:ext cx="1118902"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规格参数</a:t>
            </a:r>
            <a:endParaRPr lang="zh-CN" altLang="en-US" sz="1600" b="1" dirty="0" smtClean="0">
              <a:solidFill>
                <a:schemeClr val="bg1"/>
              </a:solidFill>
              <a:latin typeface="Arial" panose="020B0604020202020204" pitchFamily="34" charset="0"/>
              <a:ea typeface="微软雅黑" panose="020B0503020204020204" pitchFamily="34" charset="-122"/>
            </a:endParaRPr>
          </a:p>
        </p:txBody>
      </p:sp>
      <p:sp>
        <p:nvSpPr>
          <p:cNvPr id="55" name="文本框 54"/>
          <p:cNvSpPr txBox="1"/>
          <p:nvPr/>
        </p:nvSpPr>
        <p:spPr>
          <a:xfrm>
            <a:off x="304026" y="4665267"/>
            <a:ext cx="1107220"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累计</a:t>
            </a:r>
            <a:r>
              <a:rPr lang="zh-CN" altLang="en-US" sz="1600" b="1" dirty="0" smtClean="0">
                <a:solidFill>
                  <a:schemeClr val="bg1"/>
                </a:solidFill>
                <a:latin typeface="Arial" panose="020B0604020202020204" pitchFamily="34" charset="0"/>
                <a:ea typeface="微软雅黑" panose="020B0503020204020204" pitchFamily="34" charset="-122"/>
              </a:rPr>
              <a:t>评价</a:t>
            </a:r>
          </a:p>
        </p:txBody>
      </p:sp>
      <p:sp>
        <p:nvSpPr>
          <p:cNvPr id="56" name="文本框 55"/>
          <p:cNvSpPr txBox="1"/>
          <p:nvPr/>
        </p:nvSpPr>
        <p:spPr>
          <a:xfrm>
            <a:off x="6672725" y="4665230"/>
            <a:ext cx="1123484" cy="412421"/>
          </a:xfrm>
          <a:prstGeom prst="rect">
            <a:avLst/>
          </a:prstGeom>
          <a:solidFill>
            <a:schemeClr val="accent1"/>
          </a:solidFill>
        </p:spPr>
        <p:txBody>
          <a:bodyPr wrap="square" rtlCol="0">
            <a:spAutoFit/>
          </a:bodyPr>
          <a:lstStyle/>
          <a:p>
            <a:pPr>
              <a:lnSpc>
                <a:spcPct val="130000"/>
              </a:lnSpc>
            </a:pPr>
            <a:r>
              <a:rPr lang="zh-CN" altLang="en-US" sz="1600" b="1" dirty="0" smtClean="0">
                <a:solidFill>
                  <a:schemeClr val="bg1"/>
                </a:solidFill>
                <a:latin typeface="Arial" panose="020B0604020202020204" pitchFamily="34" charset="0"/>
                <a:ea typeface="微软雅黑" panose="020B0503020204020204" pitchFamily="34" charset="-122"/>
              </a:rPr>
              <a:t>售后保障</a:t>
            </a:r>
          </a:p>
        </p:txBody>
      </p:sp>
      <p:pic>
        <p:nvPicPr>
          <p:cNvPr id="57" name="图片 5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8080"/>
          <a:stretch/>
        </p:blipFill>
        <p:spPr>
          <a:xfrm>
            <a:off x="960241" y="-179018"/>
            <a:ext cx="1265612" cy="1126769"/>
          </a:xfrm>
          <a:prstGeom prst="rect">
            <a:avLst/>
          </a:prstGeom>
        </p:spPr>
      </p:pic>
      <p:pic>
        <p:nvPicPr>
          <p:cNvPr id="58" name="图片 5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88129"/>
          <a:stretch/>
        </p:blipFill>
        <p:spPr>
          <a:xfrm>
            <a:off x="1543832" y="97090"/>
            <a:ext cx="1060873" cy="946713"/>
          </a:xfrm>
          <a:prstGeom prst="rect">
            <a:avLst/>
          </a:prstGeom>
        </p:spPr>
      </p:pic>
    </p:spTree>
    <p:extLst>
      <p:ext uri="{BB962C8B-B14F-4D97-AF65-F5344CB8AC3E}">
        <p14:creationId xmlns:p14="http://schemas.microsoft.com/office/powerpoint/2010/main" val="2508199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a:spLocks noChangeAspect="1"/>
          </p:cNvSpPr>
          <p:nvPr/>
        </p:nvSpPr>
        <p:spPr>
          <a:xfrm>
            <a:off x="216970" y="2304315"/>
            <a:ext cx="3952862" cy="3464088"/>
          </a:xfrm>
          <a:prstGeom prst="rect">
            <a:avLst/>
          </a:prstGeom>
          <a:blipFill dpi="0" rotWithShape="1">
            <a:blip r:embed="rId3"/>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 name="文本框 5"/>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全量清理</a:t>
            </a:r>
            <a:r>
              <a:rPr lang="zh-CN" altLang="en-US" sz="2800" b="1" dirty="0" smtClean="0">
                <a:solidFill>
                  <a:schemeClr val="bg1"/>
                </a:solidFill>
                <a:latin typeface="Arial" panose="020B0604020202020204" pitchFamily="34" charset="0"/>
                <a:ea typeface="微软雅黑" panose="020B0503020204020204" pitchFamily="34" charset="-122"/>
              </a:rPr>
              <a:t>任务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拓展</a:t>
            </a:r>
            <a:endParaRPr lang="zh-CN" altLang="en-US" sz="2800" b="1" dirty="0">
              <a:solidFill>
                <a:schemeClr val="bg1"/>
              </a:solidFill>
              <a:latin typeface="Arial" panose="020B0604020202020204" pitchFamily="34" charset="0"/>
              <a:ea typeface="微软雅黑" panose="020B0503020204020204" pitchFamily="34" charset="-122"/>
            </a:endParaRPr>
          </a:p>
        </p:txBody>
      </p:sp>
      <p:sp>
        <p:nvSpPr>
          <p:cNvPr id="11" name="矩形 10"/>
          <p:cNvSpPr>
            <a:spLocks noChangeAspect="1"/>
          </p:cNvSpPr>
          <p:nvPr/>
        </p:nvSpPr>
        <p:spPr>
          <a:xfrm>
            <a:off x="4198182" y="2304315"/>
            <a:ext cx="3993594" cy="3464088"/>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a:spLocks noChangeAspect="1"/>
          </p:cNvSpPr>
          <p:nvPr/>
        </p:nvSpPr>
        <p:spPr>
          <a:xfrm>
            <a:off x="8191776" y="2304315"/>
            <a:ext cx="3993594" cy="3464088"/>
          </a:xfrm>
          <a:prstGeom prst="rect">
            <a:avLst/>
          </a:prstGeom>
          <a:blipFill dpi="0" rotWithShape="1">
            <a:blip r:embed="rId5"/>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377687" y="2304315"/>
            <a:ext cx="12761844" cy="346408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002853" y="5058635"/>
            <a:ext cx="2397065" cy="525016"/>
          </a:xfrm>
          <a:prstGeom prst="rect">
            <a:avLst/>
          </a:prstGeom>
          <a:noFill/>
        </p:spPr>
        <p:txBody>
          <a:bodyPr wrap="square" rtlCol="0">
            <a:spAutoFit/>
          </a:bodyPr>
          <a:lstStyle/>
          <a:p>
            <a:pPr>
              <a:lnSpc>
                <a:spcPct val="130000"/>
              </a:lnSpc>
            </a:pPr>
            <a:r>
              <a:rPr lang="zh-CN" altLang="en-US" sz="2400" b="1" dirty="0" smtClean="0">
                <a:solidFill>
                  <a:schemeClr val="bg1"/>
                </a:solidFill>
                <a:latin typeface="Arial" panose="020B0604020202020204" pitchFamily="34" charset="0"/>
                <a:ea typeface="微软雅黑" panose="020B0503020204020204" pitchFamily="34" charset="-122"/>
              </a:rPr>
              <a:t>集团类目变更</a:t>
            </a:r>
          </a:p>
        </p:txBody>
      </p:sp>
      <p:sp>
        <p:nvSpPr>
          <p:cNvPr id="18" name="文本框 17"/>
          <p:cNvSpPr txBox="1"/>
          <p:nvPr/>
        </p:nvSpPr>
        <p:spPr>
          <a:xfrm>
            <a:off x="4998366" y="5058635"/>
            <a:ext cx="2955670" cy="525016"/>
          </a:xfrm>
          <a:prstGeom prst="rect">
            <a:avLst/>
          </a:prstGeom>
          <a:noFill/>
        </p:spPr>
        <p:txBody>
          <a:bodyPr wrap="square" rtlCol="0">
            <a:spAutoFit/>
          </a:bodyPr>
          <a:lstStyle/>
          <a:p>
            <a:pPr>
              <a:lnSpc>
                <a:spcPct val="130000"/>
              </a:lnSpc>
            </a:pPr>
            <a:r>
              <a:rPr lang="zh-CN" altLang="en-US" sz="2400" b="1" dirty="0" smtClean="0">
                <a:solidFill>
                  <a:schemeClr val="bg1"/>
                </a:solidFill>
                <a:latin typeface="Arial" panose="020B0604020202020204" pitchFamily="34" charset="0"/>
                <a:ea typeface="微软雅黑" panose="020B0503020204020204" pitchFamily="34" charset="-122"/>
              </a:rPr>
              <a:t>标准属性批量订正</a:t>
            </a:r>
          </a:p>
        </p:txBody>
      </p:sp>
      <p:sp>
        <p:nvSpPr>
          <p:cNvPr id="19" name="文本框 18"/>
          <p:cNvSpPr txBox="1"/>
          <p:nvPr/>
        </p:nvSpPr>
        <p:spPr>
          <a:xfrm>
            <a:off x="9631669" y="5048310"/>
            <a:ext cx="1768730" cy="525016"/>
          </a:xfrm>
          <a:prstGeom prst="rect">
            <a:avLst/>
          </a:prstGeom>
          <a:noFill/>
        </p:spPr>
        <p:txBody>
          <a:bodyPr wrap="square" rtlCol="0">
            <a:spAutoFit/>
          </a:bodyPr>
          <a:lstStyle/>
          <a:p>
            <a:pPr>
              <a:lnSpc>
                <a:spcPct val="130000"/>
              </a:lnSpc>
            </a:pPr>
            <a:r>
              <a:rPr lang="zh-CN" altLang="en-US" sz="2400" b="1" dirty="0">
                <a:solidFill>
                  <a:schemeClr val="bg1"/>
                </a:solidFill>
                <a:latin typeface="Arial" panose="020B0604020202020204" pitchFamily="34" charset="0"/>
                <a:ea typeface="微软雅黑" panose="020B0503020204020204" pitchFamily="34" charset="-122"/>
              </a:rPr>
              <a:t>全店管家</a:t>
            </a:r>
            <a:endParaRPr lang="zh-CN" altLang="en-US" sz="2400" b="1" dirty="0" smtClean="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743286" y="4540890"/>
            <a:ext cx="1338829" cy="584775"/>
          </a:xfrm>
          <a:prstGeom prst="rect">
            <a:avLst/>
          </a:prstGeom>
        </p:spPr>
        <p:txBody>
          <a:bodyPr wrap="none">
            <a:spAutoFit/>
          </a:bodyPr>
          <a:lstStyle/>
          <a:p>
            <a:r>
              <a:rPr lang="zh-CN" altLang="en-US" sz="1400" b="1" dirty="0" smtClean="0">
                <a:latin typeface="+mj-ea"/>
                <a:ea typeface="+mj-ea"/>
              </a:rPr>
              <a:t>总体设计：</a:t>
            </a:r>
            <a:endParaRPr lang="en-US" altLang="zh-CN" sz="1400" b="1" dirty="0" smtClean="0">
              <a:latin typeface="+mj-ea"/>
              <a:ea typeface="+mj-ea"/>
            </a:endParaRPr>
          </a:p>
          <a:p>
            <a:r>
              <a:rPr lang="zh-CN" altLang="en-US" b="1" dirty="0" smtClean="0">
                <a:latin typeface="+mj-ea"/>
                <a:ea typeface="+mj-ea"/>
              </a:rPr>
              <a:t>结构设计图</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圆角矩形 33"/>
          <p:cNvSpPr/>
          <p:nvPr/>
        </p:nvSpPr>
        <p:spPr>
          <a:xfrm>
            <a:off x="5968898" y="3967852"/>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8815908" y="1588923"/>
            <a:ext cx="1307038" cy="861774"/>
          </a:xfrm>
          <a:prstGeom prst="rect">
            <a:avLst/>
          </a:prstGeom>
        </p:spPr>
        <p:txBody>
          <a:bodyPr wrap="square">
            <a:spAutoFit/>
          </a:bodyPr>
          <a:lstStyle/>
          <a:p>
            <a:pPr algn="ctr"/>
            <a:r>
              <a:rPr lang="zh-CN" altLang="en-US" sz="1400" b="1" dirty="0" smtClean="0">
                <a:latin typeface="微软雅黑" panose="020B0503020204020204" pitchFamily="34" charset="-122"/>
                <a:ea typeface="微软雅黑" panose="020B0503020204020204" pitchFamily="34" charset="-122"/>
              </a:rPr>
              <a:t>遇到问题：</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检查手段解决方法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65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结构设计</a:t>
            </a:r>
            <a:endParaRPr lang="zh-CN" altLang="en-US" sz="2800" b="1" dirty="0">
              <a:solidFill>
                <a:schemeClr val="bg1"/>
              </a:solidFill>
              <a:latin typeface="Arial" panose="020B0604020202020204" pitchFamily="34" charset="0"/>
              <a:ea typeface="微软雅黑" panose="020B0503020204020204" pitchFamily="34" charset="-122"/>
            </a:endParaRP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075" y="1367135"/>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针对性和审核速度问题：</a:t>
            </a:r>
            <a:endParaRPr lang="en-US" altLang="zh-CN" sz="1400"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基于审核消息的分级</a:t>
            </a:r>
            <a:r>
              <a:rPr lang="zh-CN" altLang="en-US" b="1" dirty="0">
                <a:latin typeface="微软雅黑" panose="020B0503020204020204" pitchFamily="34" charset="-122"/>
                <a:ea typeface="微软雅黑" panose="020B0503020204020204" pitchFamily="34" charset="-122"/>
              </a:rPr>
              <a:t>模型</a:t>
            </a:r>
            <a:endParaRPr lang="en-US" altLang="zh-CN" b="1" dirty="0">
              <a:latin typeface="微软雅黑" panose="020B0503020204020204" pitchFamily="34" charset="-122"/>
              <a:ea typeface="微软雅黑" panose="020B0503020204020204" pitchFamily="34" charset="-122"/>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72464"/>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微软雅黑" panose="020B0503020204020204" pitchFamily="34" charset="-122"/>
                <a:ea typeface="微软雅黑" panose="020B0503020204020204" pitchFamily="34" charset="-122"/>
              </a:rPr>
              <a:t>01</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72464"/>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微软雅黑" panose="020B0503020204020204" pitchFamily="34" charset="-122"/>
                <a:ea typeface="微软雅黑" panose="020B0503020204020204" pitchFamily="34" charset="-122"/>
              </a:rPr>
              <a:t>02</a:t>
            </a:r>
            <a:endParaRPr lang="zh-CN" altLang="en-US" sz="2400" b="1" dirty="0" smtClean="0">
              <a:solidFill>
                <a:schemeClr val="accent1">
                  <a:lumMod val="60000"/>
                  <a:lumOff val="40000"/>
                </a:scheme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关联系统</a:t>
            </a:r>
            <a:r>
              <a:rPr lang="zh-CN" altLang="en-US" sz="1400" b="1" dirty="0" smtClean="0">
                <a:latin typeface="微软雅黑" panose="020B0503020204020204" pitchFamily="34" charset="-122"/>
                <a:ea typeface="微软雅黑" panose="020B0503020204020204" pitchFamily="34" charset="-122"/>
              </a:rPr>
              <a:t>对审核</a:t>
            </a:r>
            <a:r>
              <a:rPr lang="zh-CN" altLang="en-US" sz="1400" b="1" dirty="0">
                <a:latin typeface="微软雅黑" panose="020B0503020204020204" pitchFamily="34" charset="-122"/>
                <a:ea typeface="微软雅黑" panose="020B0503020204020204" pitchFamily="34" charset="-122"/>
              </a:rPr>
              <a:t>中心的影响：</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全量清理任务</a:t>
            </a:r>
          </a:p>
        </p:txBody>
      </p:sp>
      <p:sp>
        <p:nvSpPr>
          <p:cNvPr id="42" name="文本框 41"/>
          <p:cNvSpPr txBox="1"/>
          <p:nvPr/>
        </p:nvSpPr>
        <p:spPr>
          <a:xfrm>
            <a:off x="7126062" y="2763690"/>
            <a:ext cx="711841" cy="572464"/>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微软雅黑" panose="020B0503020204020204" pitchFamily="34" charset="-122"/>
                <a:ea typeface="微软雅黑" panose="020B0503020204020204" pitchFamily="34" charset="-122"/>
              </a:rPr>
              <a:t>03</a:t>
            </a:r>
            <a:endParaRPr lang="zh-CN" altLang="en-US" sz="2400" b="1" dirty="0" smtClean="0">
              <a:solidFill>
                <a:schemeClr val="accent1">
                  <a:lumMod val="40000"/>
                  <a:lumOff val="60000"/>
                </a:schemeClr>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72464"/>
          </a:xfrm>
          <a:prstGeom prst="rect">
            <a:avLst/>
          </a:prstGeom>
          <a:noFill/>
        </p:spPr>
        <p:txBody>
          <a:bodyPr wrap="square" rtlCol="0">
            <a:spAutoFit/>
          </a:bodyPr>
          <a:lstStyle/>
          <a:p>
            <a:pPr>
              <a:lnSpc>
                <a:spcPct val="130000"/>
              </a:lnSpc>
            </a:pPr>
            <a:r>
              <a:rPr lang="en-US" altLang="zh-CN" sz="2400" b="1" dirty="0" smtClean="0">
                <a:solidFill>
                  <a:srgbClr val="F1D2C8"/>
                </a:solidFill>
                <a:latin typeface="微软雅黑" panose="020B0503020204020204" pitchFamily="34" charset="-122"/>
                <a:ea typeface="微软雅黑" panose="020B0503020204020204" pitchFamily="34" charset="-122"/>
              </a:rPr>
              <a:t>04</a:t>
            </a:r>
            <a:endParaRPr lang="zh-CN" altLang="en-US" sz="2400" b="1" dirty="0" smtClean="0">
              <a:solidFill>
                <a:srgbClr val="F1D2C8"/>
              </a:solidFill>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8815908" y="1588923"/>
            <a:ext cx="1307038" cy="861774"/>
          </a:xfrm>
          <a:prstGeom prst="rect">
            <a:avLst/>
          </a:prstGeom>
        </p:spPr>
        <p:txBody>
          <a:bodyPr wrap="square">
            <a:spAutoFit/>
          </a:bodyPr>
          <a:lstStyle/>
          <a:p>
            <a:pPr algn="ctr"/>
            <a:r>
              <a:rPr lang="zh-CN" altLang="en-US" sz="1400" b="1" dirty="0" smtClean="0">
                <a:latin typeface="微软雅黑" panose="020B0503020204020204" pitchFamily="34" charset="-122"/>
                <a:ea typeface="微软雅黑" panose="020B0503020204020204" pitchFamily="34" charset="-122"/>
              </a:rPr>
              <a:t>遇到问题：</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检查手段解决方法</a:t>
            </a:r>
            <a:endParaRPr lang="zh-CN" altLang="en-US" b="1" dirty="0">
              <a:latin typeface="微软雅黑" panose="020B0503020204020204" pitchFamily="34" charset="-122"/>
              <a:ea typeface="微软雅黑" panose="020B0503020204020204" pitchFamily="34" charset="-122"/>
            </a:endParaRPr>
          </a:p>
        </p:txBody>
      </p:sp>
      <p:sp>
        <p:nvSpPr>
          <p:cNvPr id="34" name="圆角矩形 33"/>
          <p:cNvSpPr/>
          <p:nvPr/>
        </p:nvSpPr>
        <p:spPr>
          <a:xfrm>
            <a:off x="7979275" y="1111472"/>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12568" y="4600211"/>
            <a:ext cx="1338828" cy="584775"/>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总体设计：</a:t>
            </a:r>
          </a:p>
          <a:p>
            <a:r>
              <a:rPr lang="zh-CN" altLang="en-US" b="1" dirty="0">
                <a:latin typeface="微软雅黑" panose="020B0503020204020204" pitchFamily="34" charset="-122"/>
                <a:ea typeface="微软雅黑" panose="020B0503020204020204" pitchFamily="34" charset="-122"/>
              </a:rPr>
              <a:t>结构设计</a:t>
            </a:r>
            <a:r>
              <a:rPr lang="zh-CN" altLang="en-US" b="1" dirty="0" smtClean="0">
                <a:latin typeface="微软雅黑" panose="020B0503020204020204" pitchFamily="34" charset="-122"/>
                <a:ea typeface="微软雅黑" panose="020B0503020204020204" pitchFamily="34" charset="-122"/>
              </a:rPr>
              <a:t>图</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586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9026" y="463924"/>
            <a:ext cx="8856000"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右箭头 5"/>
          <p:cNvSpPr/>
          <p:nvPr/>
        </p:nvSpPr>
        <p:spPr>
          <a:xfrm>
            <a:off x="5980289" y="3578817"/>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130347"/>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934718"/>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934718"/>
            <a:ext cx="5047264" cy="4194337"/>
          </a:xfrm>
          <a:prstGeom prst="rect">
            <a:avLst/>
          </a:prstGeom>
        </p:spPr>
      </p:pic>
      <p:sp>
        <p:nvSpPr>
          <p:cNvPr id="14" name="文本框 13"/>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a:t>
            </a:r>
            <a:r>
              <a:rPr lang="zh-CN" altLang="en-US" sz="2800" b="1" dirty="0" smtClean="0">
                <a:solidFill>
                  <a:schemeClr val="bg1"/>
                </a:solidFill>
                <a:latin typeface="Arial" panose="020B0604020202020204" pitchFamily="34" charset="0"/>
                <a:ea typeface="微软雅黑" panose="020B0503020204020204" pitchFamily="34" charset="-122"/>
              </a:rPr>
              <a:t>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000" b="1" dirty="0" smtClean="0">
                <a:solidFill>
                  <a:srgbClr val="FFFFFF"/>
                </a:solidFill>
                <a:latin typeface="微软雅黑" panose="020B0503020204020204" pitchFamily="34" charset="-122"/>
                <a:ea typeface="微软雅黑" panose="020B0503020204020204" pitchFamily="34" charset="-122"/>
              </a:rPr>
              <a:t>机器</a:t>
            </a:r>
            <a:r>
              <a:rPr lang="zh-CN" altLang="en-US" sz="2000" b="1" dirty="0">
                <a:solidFill>
                  <a:srgbClr val="FFFFFF"/>
                </a:solidFill>
                <a:latin typeface="微软雅黑" panose="020B0503020204020204" pitchFamily="34" charset="-122"/>
                <a:ea typeface="微软雅黑" panose="020B0503020204020204" pitchFamily="34" charset="-122"/>
              </a:rPr>
              <a:t>频繁</a:t>
            </a:r>
            <a:r>
              <a:rPr lang="en-US" altLang="zh-CN" sz="2000" b="1" dirty="0" smtClean="0">
                <a:solidFill>
                  <a:srgbClr val="FFFFFF"/>
                </a:solidFill>
                <a:latin typeface="微软雅黑" panose="020B0503020204020204" pitchFamily="34" charset="-122"/>
                <a:ea typeface="微软雅黑" panose="020B0503020204020204" pitchFamily="34" charset="-122"/>
              </a:rPr>
              <a:t>Full GC</a:t>
            </a:r>
            <a:r>
              <a:rPr lang="zh-CN" altLang="en-US" sz="2000" b="1" dirty="0">
                <a:solidFill>
                  <a:srgbClr val="FFFFFF"/>
                </a:solidFill>
                <a:latin typeface="微软雅黑" panose="020B0503020204020204" pitchFamily="34" charset="-122"/>
                <a:ea typeface="微软雅黑" panose="020B0503020204020204" pitchFamily="34" charset="-122"/>
              </a:rPr>
              <a:t>，偶尔会</a:t>
            </a:r>
            <a:r>
              <a:rPr lang="en-US" altLang="zh-CN" sz="2000" b="1" dirty="0">
                <a:solidFill>
                  <a:srgbClr val="FFFFFF"/>
                </a:solidFill>
                <a:latin typeface="微软雅黑" panose="020B0503020204020204" pitchFamily="34" charset="-122"/>
                <a:ea typeface="微软雅黑" panose="020B0503020204020204" pitchFamily="34" charset="-122"/>
              </a:rPr>
              <a:t>OOM</a:t>
            </a:r>
            <a:r>
              <a:rPr lang="zh-CN" altLang="en-US" sz="2000" b="1" dirty="0">
                <a:solidFill>
                  <a:srgbClr val="FFFFFF"/>
                </a:solidFill>
                <a:latin typeface="微软雅黑" panose="020B0503020204020204" pitchFamily="34" charset="-122"/>
                <a:ea typeface="微软雅黑" panose="020B0503020204020204" pitchFamily="34" charset="-122"/>
              </a:rPr>
              <a:t>，元数据空间溢出</a:t>
            </a:r>
          </a:p>
        </p:txBody>
      </p:sp>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9026" y="463924"/>
            <a:ext cx="8856000"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075328"/>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720" y="1972640"/>
            <a:ext cx="6543675" cy="4276725"/>
          </a:xfrm>
          <a:prstGeom prst="rect">
            <a:avLst/>
          </a:prstGeom>
        </p:spPr>
      </p:pic>
      <p:sp>
        <p:nvSpPr>
          <p:cNvPr id="5" name="矩形 4"/>
          <p:cNvSpPr/>
          <p:nvPr/>
        </p:nvSpPr>
        <p:spPr>
          <a:xfrm>
            <a:off x="7063407" y="1572530"/>
            <a:ext cx="4287079" cy="400110"/>
          </a:xfrm>
          <a:prstGeom prst="rect">
            <a:avLst/>
          </a:prstGeom>
        </p:spPr>
        <p:txBody>
          <a:bodyPr wrap="square">
            <a:spAutoFit/>
          </a:bodyPr>
          <a:lstStyle/>
          <a:p>
            <a:r>
              <a:rPr lang="zh-CN" altLang="en-US" sz="2000" b="1" dirty="0" smtClean="0">
                <a:latin typeface="+mj-ea"/>
                <a:ea typeface="+mj-ea"/>
              </a:rPr>
              <a:t>使用</a:t>
            </a:r>
            <a:r>
              <a:rPr lang="en-US" altLang="zh-CN" sz="2000" b="1" dirty="0">
                <a:latin typeface="+mj-ea"/>
                <a:ea typeface="+mj-ea"/>
              </a:rPr>
              <a:t>MAT</a:t>
            </a:r>
            <a:r>
              <a:rPr lang="zh-CN" altLang="en-US" sz="2000" b="1" dirty="0">
                <a:latin typeface="+mj-ea"/>
                <a:ea typeface="+mj-ea"/>
              </a:rPr>
              <a:t>对堆转储文件进行分析</a:t>
            </a:r>
            <a:endParaRPr lang="en-US" altLang="zh-CN" sz="2000" b="1" dirty="0">
              <a:latin typeface="+mj-ea"/>
              <a:ea typeface="+mj-ea"/>
            </a:endParaRPr>
          </a:p>
        </p:txBody>
      </p:sp>
      <p:sp>
        <p:nvSpPr>
          <p:cNvPr id="8" name="矩形 7"/>
          <p:cNvSpPr/>
          <p:nvPr/>
        </p:nvSpPr>
        <p:spPr>
          <a:xfrm>
            <a:off x="632129" y="2476940"/>
            <a:ext cx="4168321" cy="400110"/>
          </a:xfrm>
          <a:prstGeom prst="rect">
            <a:avLst/>
          </a:prstGeom>
        </p:spPr>
        <p:txBody>
          <a:bodyPr wrap="none">
            <a:spAutoFit/>
          </a:bodyPr>
          <a:lstStyle/>
          <a:p>
            <a:r>
              <a:rPr lang="en-US" altLang="zh-CN" sz="2000" b="1" dirty="0" err="1">
                <a:latin typeface="+mj-ea"/>
                <a:ea typeface="+mj-ea"/>
              </a:rPr>
              <a:t>MetaSpace</a:t>
            </a:r>
            <a:r>
              <a:rPr lang="zh-CN" altLang="en-US" sz="2000" b="1" dirty="0">
                <a:latin typeface="+mj-ea"/>
                <a:ea typeface="+mj-ea"/>
              </a:rPr>
              <a:t>主要存储类元数据信息</a:t>
            </a:r>
            <a:endParaRPr lang="en-US" altLang="zh-CN" sz="2000" b="1" dirty="0">
              <a:latin typeface="+mj-ea"/>
              <a:ea typeface="+mj-ea"/>
            </a:endParaRPr>
          </a:p>
        </p:txBody>
      </p:sp>
      <p:sp>
        <p:nvSpPr>
          <p:cNvPr id="13" name="文本框 12"/>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检查手段 </a:t>
            </a:r>
            <a:r>
              <a:rPr lang="zh-CN" altLang="en-US" sz="2800" b="1" dirty="0">
                <a:solidFill>
                  <a:schemeClr val="bg1"/>
                </a:solidFill>
                <a:latin typeface="Arial" panose="020B0604020202020204" pitchFamily="34" charset="0"/>
                <a:ea typeface="微软雅黑" panose="020B0503020204020204" pitchFamily="34" charset="-122"/>
              </a:rPr>
              <a:t>：</a:t>
            </a:r>
            <a:r>
              <a:rPr lang="en-US" altLang="zh-CN" sz="2800" b="1" dirty="0" smtClean="0">
                <a:solidFill>
                  <a:schemeClr val="bg1"/>
                </a:solidFill>
                <a:latin typeface="Arial" panose="020B0604020202020204" pitchFamily="34" charset="0"/>
                <a:ea typeface="微软雅黑" panose="020B0503020204020204" pitchFamily="34" charset="-122"/>
              </a:rPr>
              <a:t> </a:t>
            </a:r>
            <a:r>
              <a:rPr lang="en-US" altLang="zh-CN" sz="2800" b="1" dirty="0" smtClean="0">
                <a:solidFill>
                  <a:srgbClr val="FFFFFF"/>
                </a:solidFill>
                <a:latin typeface="微软雅黑" panose="020B0503020204020204" pitchFamily="34" charset="-122"/>
                <a:ea typeface="微软雅黑" panose="020B0503020204020204" pitchFamily="34" charset="-122"/>
              </a:rPr>
              <a:t>MAT</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59026" y="463924"/>
            <a:ext cx="8856000"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2826" y="1403908"/>
            <a:ext cx="8489847" cy="5214938"/>
          </a:xfrm>
        </p:spPr>
      </p:pic>
      <p:sp>
        <p:nvSpPr>
          <p:cNvPr id="6" name="文本框 5"/>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解决方法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59026" y="463924"/>
            <a:ext cx="8856000"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45700" y="4588602"/>
            <a:ext cx="1232452" cy="12324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3462" y="1363663"/>
            <a:ext cx="8905875" cy="2380359"/>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462" y="4006571"/>
            <a:ext cx="8905875" cy="2614466"/>
          </a:xfrm>
          <a:prstGeom prst="rect">
            <a:avLst/>
          </a:prstGeom>
        </p:spPr>
      </p:pic>
      <p:sp>
        <p:nvSpPr>
          <p:cNvPr id="7" name="左弧形箭头 6"/>
          <p:cNvSpPr/>
          <p:nvPr/>
        </p:nvSpPr>
        <p:spPr>
          <a:xfrm>
            <a:off x="984018" y="301628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947504" y="4996149"/>
            <a:ext cx="1355957" cy="417358"/>
          </a:xfrm>
          <a:prstGeom prst="rect">
            <a:avLst/>
          </a:prstGeom>
          <a:noFill/>
        </p:spPr>
        <p:txBody>
          <a:bodyPr wrap="square" rtlCol="0">
            <a:spAutoFit/>
          </a:bodyPr>
          <a:lstStyle/>
          <a:p>
            <a:pPr>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cs typeface="+mj-cs"/>
              </a:rPr>
              <a:t>2.3.3</a:t>
            </a:r>
            <a:r>
              <a:rPr lang="zh-CN" altLang="en-US" b="1" dirty="0" smtClean="0">
                <a:solidFill>
                  <a:schemeClr val="bg1"/>
                </a:solidFill>
                <a:latin typeface="微软雅黑" panose="020B0503020204020204" pitchFamily="34" charset="-122"/>
                <a:ea typeface="微软雅黑" panose="020B0503020204020204" pitchFamily="34" charset="-122"/>
                <a:cs typeface="+mj-cs"/>
              </a:rPr>
              <a:t>以后</a:t>
            </a:r>
            <a:endParaRPr lang="zh-CN" altLang="en-US" b="1" dirty="0">
              <a:solidFill>
                <a:schemeClr val="bg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17" y="4424238"/>
            <a:ext cx="8814820" cy="1561180"/>
          </a:xfrm>
          <a:prstGeom prst="rect">
            <a:avLst/>
          </a:prstGeom>
        </p:spPr>
      </p:pic>
      <p:sp>
        <p:nvSpPr>
          <p:cNvPr id="3" name="椭圆 2"/>
          <p:cNvSpPr/>
          <p:nvPr/>
        </p:nvSpPr>
        <p:spPr>
          <a:xfrm>
            <a:off x="947504" y="1694824"/>
            <a:ext cx="1232452" cy="12324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84018" y="2102371"/>
            <a:ext cx="1355957" cy="417358"/>
          </a:xfrm>
          <a:prstGeom prst="rect">
            <a:avLst/>
          </a:prstGeom>
          <a:noFill/>
        </p:spPr>
        <p:txBody>
          <a:bodyPr wrap="square" rtlCol="0">
            <a:spAutoFit/>
          </a:bodyPr>
          <a:lstStyle/>
          <a:p>
            <a:pPr>
              <a:lnSpc>
                <a:spcPct val="130000"/>
              </a:lnSpc>
            </a:pPr>
            <a:r>
              <a:rPr lang="en-US" altLang="zh-CN" b="1" dirty="0">
                <a:solidFill>
                  <a:schemeClr val="bg1"/>
                </a:solidFill>
                <a:latin typeface="微软雅黑" panose="020B0503020204020204" pitchFamily="34" charset="-122"/>
                <a:ea typeface="微软雅黑" panose="020B0503020204020204" pitchFamily="34" charset="-122"/>
                <a:cs typeface="+mj-cs"/>
              </a:rPr>
              <a:t>2.3.3</a:t>
            </a:r>
            <a:r>
              <a:rPr lang="zh-CN" altLang="en-US" b="1" dirty="0">
                <a:solidFill>
                  <a:schemeClr val="bg1"/>
                </a:solidFill>
                <a:latin typeface="微软雅黑" panose="020B0503020204020204" pitchFamily="34" charset="-122"/>
                <a:ea typeface="微软雅黑" panose="020B0503020204020204" pitchFamily="34" charset="-122"/>
                <a:cs typeface="+mj-cs"/>
              </a:rPr>
              <a:t>以前</a:t>
            </a:r>
          </a:p>
        </p:txBody>
      </p:sp>
      <p:sp>
        <p:nvSpPr>
          <p:cNvPr id="13" name="文本框 12"/>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泄漏原因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a:solidFill>
              <a:schemeClr val="accent1">
                <a:alpha val="80000"/>
              </a:schemeClr>
            </a:solidFill>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个人的成长</a:t>
            </a:r>
            <a:endParaRPr lang="zh-CN" altLang="en-US" dirty="0"/>
          </a:p>
        </p:txBody>
      </p:sp>
      <p:grpSp>
        <p:nvGrpSpPr>
          <p:cNvPr id="3" name="组合 2"/>
          <p:cNvGrpSpPr/>
          <p:nvPr/>
        </p:nvGrpSpPr>
        <p:grpSpPr>
          <a:xfrm>
            <a:off x="7602998" y="2643088"/>
            <a:ext cx="7109222" cy="5712334"/>
            <a:chOff x="7602998" y="2532918"/>
            <a:chExt cx="7109222" cy="5712334"/>
          </a:xfrm>
        </p:grpSpPr>
        <p:grpSp>
          <p:nvGrpSpPr>
            <p:cNvPr id="72" name="组合 71"/>
            <p:cNvGrpSpPr/>
            <p:nvPr/>
          </p:nvGrpSpPr>
          <p:grpSpPr>
            <a:xfrm rot="18901300">
              <a:off x="7604306" y="2532918"/>
              <a:ext cx="7107914" cy="5711193"/>
              <a:chOff x="1216125" y="537699"/>
              <a:chExt cx="8628096" cy="6684993"/>
            </a:xfrm>
            <a:blipFill>
              <a:blip r:embed="rId3"/>
              <a:stretch>
                <a:fillRect/>
              </a:stretch>
            </a:blipFill>
          </p:grpSpPr>
          <p:sp>
            <p:nvSpPr>
              <p:cNvPr id="6" name="圆角矩形 5"/>
              <p:cNvSpPr/>
              <p:nvPr/>
            </p:nvSpPr>
            <p:spPr>
              <a:xfrm>
                <a:off x="1216125" y="1540112"/>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943147" y="1943657"/>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70169"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97191" y="3004482"/>
                <a:ext cx="630855" cy="33157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124213" y="1882596"/>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851235" y="1064624"/>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578257"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305279" y="810919"/>
                <a:ext cx="630855" cy="5874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032301" y="1187652"/>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759322" y="2053385"/>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8486344" y="287526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9213366" y="324102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349795" y="537699"/>
                <a:ext cx="630855" cy="10565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rot="18901300">
              <a:off x="7602998" y="2534059"/>
              <a:ext cx="7107915" cy="5711193"/>
              <a:chOff x="1216125" y="537699"/>
              <a:chExt cx="8628096" cy="6684993"/>
            </a:xfrm>
            <a:solidFill>
              <a:schemeClr val="accent1">
                <a:alpha val="50000"/>
              </a:schemeClr>
            </a:solidFill>
          </p:grpSpPr>
          <p:sp>
            <p:nvSpPr>
              <p:cNvPr id="77" name="圆角矩形 76"/>
              <p:cNvSpPr/>
              <p:nvPr/>
            </p:nvSpPr>
            <p:spPr>
              <a:xfrm>
                <a:off x="1216125" y="1540112"/>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1943147" y="1943657"/>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2670169"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3397191" y="3004482"/>
                <a:ext cx="630855" cy="33157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4124213" y="1882596"/>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a:off x="4851235" y="1064624"/>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5578257"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6305279" y="810919"/>
                <a:ext cx="630855" cy="5874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7032301" y="1187652"/>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7759322" y="2053385"/>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a:off x="8486344" y="287526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9213366" y="324102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3349795" y="537699"/>
                <a:ext cx="630855" cy="10565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5" name="矩形 94"/>
          <p:cNvSpPr/>
          <p:nvPr/>
        </p:nvSpPr>
        <p:spPr>
          <a:xfrm>
            <a:off x="1013460" y="1696826"/>
            <a:ext cx="7502858" cy="400110"/>
          </a:xfrm>
          <a:prstGeom prst="rect">
            <a:avLst/>
          </a:prstGeom>
        </p:spPr>
        <p:txBody>
          <a:bodyPr wrap="square">
            <a:spAutoFit/>
          </a:bodyPr>
          <a:lstStyle/>
          <a:p>
            <a:r>
              <a:rPr lang="zh-CN" altLang="en-US" sz="2000" b="1" dirty="0">
                <a:latin typeface="+mj-ea"/>
                <a:ea typeface="+mj-ea"/>
              </a:rPr>
              <a:t>通过具体的业务流程，了解平台业务代码，加深对业务的认识</a:t>
            </a:r>
            <a:endParaRPr lang="en-US" altLang="zh-CN" sz="2000" b="1" dirty="0">
              <a:latin typeface="+mj-ea"/>
              <a:ea typeface="+mj-ea"/>
            </a:endParaRPr>
          </a:p>
        </p:txBody>
      </p:sp>
      <p:sp>
        <p:nvSpPr>
          <p:cNvPr id="96" name="矩形 95"/>
          <p:cNvSpPr/>
          <p:nvPr/>
        </p:nvSpPr>
        <p:spPr>
          <a:xfrm>
            <a:off x="-532" y="1552046"/>
            <a:ext cx="622301" cy="68053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01</a:t>
            </a:r>
            <a:endParaRPr lang="zh-CN" altLang="en-US" sz="2000" b="1" dirty="0">
              <a:latin typeface="+mj-ea"/>
              <a:ea typeface="+mj-ea"/>
            </a:endParaRPr>
          </a:p>
        </p:txBody>
      </p:sp>
      <p:sp>
        <p:nvSpPr>
          <p:cNvPr id="97" name="矩形 96"/>
          <p:cNvSpPr/>
          <p:nvPr/>
        </p:nvSpPr>
        <p:spPr>
          <a:xfrm>
            <a:off x="-533" y="2328411"/>
            <a:ext cx="622301" cy="68053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02</a:t>
            </a:r>
            <a:endParaRPr lang="zh-CN" altLang="en-US" sz="2000" b="1" dirty="0">
              <a:latin typeface="+mj-ea"/>
              <a:ea typeface="+mj-ea"/>
            </a:endParaRPr>
          </a:p>
        </p:txBody>
      </p:sp>
      <p:sp>
        <p:nvSpPr>
          <p:cNvPr id="98" name="矩形 97"/>
          <p:cNvSpPr/>
          <p:nvPr/>
        </p:nvSpPr>
        <p:spPr>
          <a:xfrm>
            <a:off x="-534" y="3104776"/>
            <a:ext cx="622301" cy="68053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03</a:t>
            </a:r>
            <a:endParaRPr lang="zh-CN" altLang="en-US" sz="2000" b="1" dirty="0">
              <a:latin typeface="+mj-ea"/>
              <a:ea typeface="+mj-ea"/>
            </a:endParaRPr>
          </a:p>
        </p:txBody>
      </p:sp>
      <p:sp>
        <p:nvSpPr>
          <p:cNvPr id="99" name="矩形 98"/>
          <p:cNvSpPr/>
          <p:nvPr/>
        </p:nvSpPr>
        <p:spPr>
          <a:xfrm>
            <a:off x="-535" y="3881141"/>
            <a:ext cx="622301" cy="68053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04</a:t>
            </a:r>
            <a:endParaRPr lang="zh-CN" altLang="en-US" sz="2000" b="1" dirty="0">
              <a:latin typeface="+mj-ea"/>
              <a:ea typeface="+mj-ea"/>
            </a:endParaRPr>
          </a:p>
        </p:txBody>
      </p:sp>
      <p:sp>
        <p:nvSpPr>
          <p:cNvPr id="100" name="矩形 99"/>
          <p:cNvSpPr/>
          <p:nvPr/>
        </p:nvSpPr>
        <p:spPr>
          <a:xfrm>
            <a:off x="-536" y="4657506"/>
            <a:ext cx="622301" cy="680535"/>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05</a:t>
            </a:r>
            <a:endParaRPr lang="zh-CN" altLang="en-US" sz="2000" b="1" dirty="0">
              <a:latin typeface="+mj-ea"/>
              <a:ea typeface="+mj-ea"/>
            </a:endParaRPr>
          </a:p>
        </p:txBody>
      </p:sp>
      <p:sp>
        <p:nvSpPr>
          <p:cNvPr id="101" name="矩形 100"/>
          <p:cNvSpPr/>
          <p:nvPr/>
        </p:nvSpPr>
        <p:spPr>
          <a:xfrm>
            <a:off x="1013460" y="2483381"/>
            <a:ext cx="9637293" cy="400110"/>
          </a:xfrm>
          <a:prstGeom prst="rect">
            <a:avLst/>
          </a:prstGeom>
        </p:spPr>
        <p:txBody>
          <a:bodyPr wrap="square">
            <a:spAutoFit/>
          </a:bodyPr>
          <a:lstStyle/>
          <a:p>
            <a:r>
              <a:rPr lang="zh-CN" altLang="en-US" sz="2000" b="1" dirty="0" smtClean="0">
                <a:latin typeface="+mj-ea"/>
                <a:ea typeface="+mj-ea"/>
              </a:rPr>
              <a:t>对使用过的中间件和框架（</a:t>
            </a:r>
            <a:r>
              <a:rPr lang="en-US" altLang="zh-CN" sz="2000" b="1" dirty="0" err="1" smtClean="0">
                <a:latin typeface="+mj-ea"/>
                <a:ea typeface="+mj-ea"/>
              </a:rPr>
              <a:t>Hsf,MetaQ,Tair</a:t>
            </a:r>
            <a:r>
              <a:rPr lang="zh-CN" altLang="en-US" sz="2000" b="1" dirty="0" smtClean="0">
                <a:latin typeface="+mj-ea"/>
                <a:ea typeface="+mj-ea"/>
              </a:rPr>
              <a:t>），能够主动了解其内部原理和实现</a:t>
            </a:r>
            <a:endParaRPr lang="en-US" altLang="zh-CN" sz="2000" b="1" dirty="0">
              <a:latin typeface="+mj-ea"/>
              <a:ea typeface="+mj-ea"/>
            </a:endParaRPr>
          </a:p>
        </p:txBody>
      </p:sp>
      <p:sp>
        <p:nvSpPr>
          <p:cNvPr id="102" name="矩形 101"/>
          <p:cNvSpPr/>
          <p:nvPr/>
        </p:nvSpPr>
        <p:spPr>
          <a:xfrm>
            <a:off x="973418" y="3275232"/>
            <a:ext cx="9490427" cy="400110"/>
          </a:xfrm>
          <a:prstGeom prst="rect">
            <a:avLst/>
          </a:prstGeom>
        </p:spPr>
        <p:txBody>
          <a:bodyPr wrap="square">
            <a:spAutoFit/>
          </a:bodyPr>
          <a:lstStyle/>
          <a:p>
            <a:r>
              <a:rPr lang="zh-CN" altLang="en-US" sz="2000" b="1" dirty="0">
                <a:latin typeface="+mj-ea"/>
                <a:ea typeface="+mj-ea"/>
              </a:rPr>
              <a:t>空闲的时候会多看</a:t>
            </a:r>
            <a:r>
              <a:rPr lang="en-US" altLang="zh-CN" sz="2000" b="1" dirty="0">
                <a:latin typeface="+mj-ea"/>
                <a:ea typeface="+mj-ea"/>
              </a:rPr>
              <a:t>ATA</a:t>
            </a:r>
            <a:r>
              <a:rPr lang="zh-CN" altLang="en-US" sz="2000" b="1" dirty="0">
                <a:latin typeface="+mj-ea"/>
                <a:ea typeface="+mj-ea"/>
              </a:rPr>
              <a:t>分享，提升自己的知识广度，也是学习他人的好方法</a:t>
            </a:r>
            <a:endParaRPr lang="en-US" altLang="zh-CN" sz="2000" b="1" dirty="0">
              <a:latin typeface="+mj-ea"/>
              <a:ea typeface="+mj-ea"/>
            </a:endParaRPr>
          </a:p>
        </p:txBody>
      </p:sp>
      <p:sp>
        <p:nvSpPr>
          <p:cNvPr id="103" name="矩形 102"/>
          <p:cNvSpPr/>
          <p:nvPr/>
        </p:nvSpPr>
        <p:spPr>
          <a:xfrm>
            <a:off x="970984" y="4019072"/>
            <a:ext cx="4544834" cy="400110"/>
          </a:xfrm>
          <a:prstGeom prst="rect">
            <a:avLst/>
          </a:prstGeom>
        </p:spPr>
        <p:txBody>
          <a:bodyPr wrap="none">
            <a:spAutoFit/>
          </a:bodyPr>
          <a:lstStyle/>
          <a:p>
            <a:r>
              <a:rPr lang="zh-CN" altLang="en-US" sz="2000" b="1" dirty="0">
                <a:latin typeface="+mj-ea"/>
                <a:ea typeface="+mj-ea"/>
              </a:rPr>
              <a:t>依托平台业务，用技术来提升业务价值</a:t>
            </a:r>
            <a:endParaRPr lang="en-US" altLang="zh-CN" sz="2000" b="1" dirty="0">
              <a:latin typeface="+mj-ea"/>
              <a:ea typeface="+mj-ea"/>
            </a:endParaRPr>
          </a:p>
        </p:txBody>
      </p:sp>
      <p:sp>
        <p:nvSpPr>
          <p:cNvPr id="104" name="矩形 103"/>
          <p:cNvSpPr/>
          <p:nvPr/>
        </p:nvSpPr>
        <p:spPr>
          <a:xfrm>
            <a:off x="1013460" y="4785343"/>
            <a:ext cx="4288353" cy="400110"/>
          </a:xfrm>
          <a:prstGeom prst="rect">
            <a:avLst/>
          </a:prstGeom>
        </p:spPr>
        <p:txBody>
          <a:bodyPr wrap="none">
            <a:spAutoFit/>
          </a:bodyPr>
          <a:lstStyle/>
          <a:p>
            <a:r>
              <a:rPr lang="zh-CN" altLang="en-US" sz="2000" b="1" dirty="0">
                <a:latin typeface="+mj-ea"/>
                <a:ea typeface="+mj-ea"/>
              </a:rPr>
              <a:t>团队协作、业务交流得到很大的提升</a:t>
            </a:r>
          </a:p>
        </p:txBody>
      </p:sp>
    </p:spTree>
    <p:extLst>
      <p:ext uri="{BB962C8B-B14F-4D97-AF65-F5344CB8AC3E}">
        <p14:creationId xmlns:p14="http://schemas.microsoft.com/office/powerpoint/2010/main" val="3882907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8320721"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10196314" y="2193523"/>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8682001"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10413998" y="2553523"/>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10315128" y="3299249"/>
            <a:ext cx="1620957"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个人成长</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8435536"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p:nvPicPr>
        <p:blipFill>
          <a:blip r:embed="rId3"/>
          <a:stretch>
            <a:fillRect/>
          </a:stretch>
        </p:blipFill>
        <p:spPr>
          <a:xfrm>
            <a:off x="281865" y="1708178"/>
            <a:ext cx="11844169" cy="4237361"/>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48898" y="903789"/>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7" name="内容占位符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404805"/>
            <a:ext cx="10953750" cy="4570677"/>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a:t>
            </a:r>
            <a:r>
              <a:rPr lang="zh-CN" altLang="en-US" sz="2000" dirty="0" smtClean="0"/>
              <a:t>上下游处理</a:t>
            </a:r>
            <a:r>
              <a:rPr lang="zh-CN" altLang="en-US" sz="2000" dirty="0"/>
              <a:t>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圆角矩形 33"/>
          <p:cNvSpPr/>
          <p:nvPr/>
        </p:nvSpPr>
        <p:spPr>
          <a:xfrm>
            <a:off x="1876792" y="3967153"/>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812567" y="4583103"/>
            <a:ext cx="1338829" cy="584775"/>
          </a:xfrm>
          <a:prstGeom prst="rect">
            <a:avLst/>
          </a:prstGeom>
        </p:spPr>
        <p:txBody>
          <a:bodyPr wrap="none">
            <a:spAutoFit/>
          </a:bodyPr>
          <a:lstStyle/>
          <a:p>
            <a:r>
              <a:rPr lang="zh-CN" altLang="en-US" sz="1400" b="1" dirty="0">
                <a:latin typeface="+mj-ea"/>
                <a:ea typeface="+mj-ea"/>
              </a:rPr>
              <a:t>总体设计：</a:t>
            </a:r>
            <a:endParaRPr lang="en-US" altLang="zh-CN" sz="1400" b="1" dirty="0">
              <a:latin typeface="+mj-ea"/>
              <a:ea typeface="+mj-ea"/>
            </a:endParaRPr>
          </a:p>
          <a:p>
            <a:r>
              <a:rPr lang="zh-CN" altLang="en-US" b="1" dirty="0">
                <a:latin typeface="+mj-ea"/>
                <a:ea typeface="+mj-ea"/>
              </a:rPr>
              <a:t>结构设计图</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矩形 29"/>
          <p:cNvSpPr/>
          <p:nvPr/>
        </p:nvSpPr>
        <p:spPr>
          <a:xfrm>
            <a:off x="8815908" y="1588923"/>
            <a:ext cx="1307038" cy="861774"/>
          </a:xfrm>
          <a:prstGeom prst="rect">
            <a:avLst/>
          </a:prstGeom>
        </p:spPr>
        <p:txBody>
          <a:bodyPr wrap="square">
            <a:spAutoFit/>
          </a:bodyPr>
          <a:lstStyle/>
          <a:p>
            <a:pPr algn="ctr"/>
            <a:r>
              <a:rPr lang="zh-CN" altLang="en-US" sz="1400" b="1" dirty="0" smtClean="0">
                <a:latin typeface="微软雅黑" panose="020B0503020204020204" pitchFamily="34" charset="-122"/>
                <a:ea typeface="微软雅黑" panose="020B0503020204020204" pitchFamily="34" charset="-122"/>
              </a:rPr>
              <a:t>遇到问题：</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b="1" dirty="0" smtClean="0">
                <a:latin typeface="微软雅黑" panose="020B0503020204020204" pitchFamily="34" charset="-122"/>
                <a:ea typeface="微软雅黑" panose="020B0503020204020204" pitchFamily="34" charset="-122"/>
              </a:rPr>
              <a:t>检查手段解决方法</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62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59026" y="463924"/>
            <a:ext cx="5764696" cy="54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884359559"/>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文本框 5"/>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
        <p:nvSpPr>
          <p:cNvPr id="8" name="文本框 7"/>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要求</a:t>
            </a:r>
            <a:endParaRPr lang="zh-CN" altLang="en-US" sz="28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51879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10782</TotalTime>
  <Words>4493</Words>
  <Application>Microsoft Office PowerPoint</Application>
  <PresentationFormat>宽屏</PresentationFormat>
  <Paragraphs>427</Paragraphs>
  <Slides>30</Slides>
  <Notes>30</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30</vt:i4>
      </vt:variant>
    </vt:vector>
  </HeadingPairs>
  <TitlesOfParts>
    <vt:vector size="45"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PowerPoint 演示文稿</vt:lpstr>
      <vt:lpstr>1.业务介绍</vt:lpstr>
      <vt:lpstr>PowerPoint 演示文稿</vt:lpstr>
      <vt:lpstr>3.解决方案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3.解决方案</vt:lpstr>
      <vt:lpstr>PowerPoint 演示文稿</vt:lpstr>
      <vt:lpstr>PowerPoint 演示文稿</vt:lpstr>
      <vt:lpstr>PowerPoint 演示文稿</vt:lpstr>
      <vt:lpstr>3.解决方案</vt:lpstr>
      <vt:lpstr>PowerPoint 演示文稿</vt:lpstr>
      <vt:lpstr>3.解决方案</vt:lpstr>
      <vt:lpstr>PowerPoint 演示文稿</vt:lpstr>
      <vt:lpstr>PowerPoint 演示文稿</vt:lpstr>
      <vt:lpstr>PowerPoint 演示文稿</vt:lpstr>
      <vt:lpstr>PowerPoint 演示文稿</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卢 坚</cp:lastModifiedBy>
  <cp:revision>740</cp:revision>
  <dcterms:created xsi:type="dcterms:W3CDTF">2018-06-12T11:34:01Z</dcterms:created>
  <dcterms:modified xsi:type="dcterms:W3CDTF">2018-08-07T17:04:16Z</dcterms:modified>
</cp:coreProperties>
</file>